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7" r:id="rId2"/>
    <p:sldId id="839" r:id="rId3"/>
    <p:sldId id="430" r:id="rId4"/>
    <p:sldId id="432" r:id="rId5"/>
    <p:sldId id="841" r:id="rId6"/>
    <p:sldId id="834" r:id="rId7"/>
    <p:sldId id="838" r:id="rId8"/>
    <p:sldId id="836" r:id="rId9"/>
    <p:sldId id="842" r:id="rId10"/>
    <p:sldId id="840" r:id="rId11"/>
    <p:sldId id="378" r:id="rId12"/>
    <p:sldId id="379" r:id="rId13"/>
    <p:sldId id="845" r:id="rId14"/>
    <p:sldId id="846" r:id="rId15"/>
    <p:sldId id="848" r:id="rId16"/>
    <p:sldId id="849" r:id="rId17"/>
    <p:sldId id="847" r:id="rId18"/>
    <p:sldId id="852" r:id="rId19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2" userDrawn="1">
          <p15:clr>
            <a:srgbClr val="A4A3A4"/>
          </p15:clr>
        </p15:guide>
        <p15:guide id="3" orient="horz" pos="312" userDrawn="1">
          <p15:clr>
            <a:srgbClr val="A4A3A4"/>
          </p15:clr>
        </p15:guide>
        <p15:guide id="5" orient="horz" pos="984" userDrawn="1">
          <p15:clr>
            <a:srgbClr val="A4A3A4"/>
          </p15:clr>
        </p15:guide>
        <p15:guide id="6" orient="horz" pos="2256" userDrawn="1">
          <p15:clr>
            <a:srgbClr val="A4A3A4"/>
          </p15:clr>
        </p15:guide>
        <p15:guide id="7" pos="4800" userDrawn="1">
          <p15:clr>
            <a:srgbClr val="A4A3A4"/>
          </p15:clr>
        </p15:guide>
        <p15:guide id="8" pos="7296" userDrawn="1">
          <p15:clr>
            <a:srgbClr val="A4A3A4"/>
          </p15:clr>
        </p15:guide>
        <p15:guide id="9" orient="horz" pos="1896" userDrawn="1">
          <p15:clr>
            <a:srgbClr val="A4A3A4"/>
          </p15:clr>
        </p15:guide>
        <p15:guide id="11" orient="horz" pos="4320" userDrawn="1">
          <p15:clr>
            <a:srgbClr val="A4A3A4"/>
          </p15:clr>
        </p15:guide>
        <p15:guide id="12" orient="horz" pos="2952" userDrawn="1">
          <p15:clr>
            <a:srgbClr val="A4A3A4"/>
          </p15:clr>
        </p15:guide>
        <p15:guide id="13" pos="912" userDrawn="1">
          <p15:clr>
            <a:srgbClr val="A4A3A4"/>
          </p15:clr>
        </p15:guide>
        <p15:guide id="14" pos="3936" userDrawn="1">
          <p15:clr>
            <a:srgbClr val="A4A3A4"/>
          </p15:clr>
        </p15:guide>
        <p15:guide id="15" pos="3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BDD7"/>
    <a:srgbClr val="65D2D7"/>
    <a:srgbClr val="FF3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99627" autoAdjust="0"/>
  </p:normalViewPr>
  <p:slideViewPr>
    <p:cSldViewPr snapToGrid="0">
      <p:cViewPr varScale="1">
        <p:scale>
          <a:sx n="116" d="100"/>
          <a:sy n="116" d="100"/>
        </p:scale>
        <p:origin x="216" y="464"/>
      </p:cViewPr>
      <p:guideLst>
        <p:guide pos="2112"/>
        <p:guide orient="horz" pos="312"/>
        <p:guide orient="horz" pos="984"/>
        <p:guide orient="horz" pos="2256"/>
        <p:guide pos="4800"/>
        <p:guide pos="7296"/>
        <p:guide orient="horz" pos="1896"/>
        <p:guide orient="horz" pos="4320"/>
        <p:guide orient="horz" pos="2952"/>
        <p:guide pos="912"/>
        <p:guide pos="3936"/>
        <p:guide pos="3336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7" d="100"/>
          <a:sy n="147" d="100"/>
        </p:scale>
        <p:origin x="4688" y="216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9F23-8B7C-4D9E-9B49-44D3CB236596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F3322-610F-4FC0-8053-6A13DB88D8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9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9CA7C-1860-4ECA-8D84-8FDC75FC2D2A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AFA0A-1CB7-40FE-856F-7CA290C10C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92150"/>
            <a:ext cx="6146800" cy="3457575"/>
          </a:xfrm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 of DER  describe:  Fuel cell, PV large battery 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DER penetration 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1000   10,000  or more  how do we handle, control   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Are they a problem or can they bring value?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Cluster in to a microgrid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71450" indent="-171450">
              <a:buFont typeface="Arial" charset="0"/>
              <a:buChar char="•"/>
            </a:pP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09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29057" indent="-280406" defTabSz="90509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21626" indent="-224325" defTabSz="90509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570276" indent="-224325" defTabSz="90509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18927" indent="-224325" defTabSz="905090" eaLnBrk="0" hangingPunct="0"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46757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16227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36487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13528" indent="-224325" defTabSz="90509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70D2BC6C-17B4-C140-B2E1-E7A96B83B6D3}" type="slidenum">
              <a:rPr lang="en-US" sz="1800">
                <a:latin typeface="Times New Roman" charset="0"/>
              </a:rPr>
              <a:pPr eaLnBrk="1" hangingPunct="1"/>
              <a:t>1</a:t>
            </a:fld>
            <a:endParaRPr lang="en-US" sz="18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AFA0A-1CB7-40FE-856F-7CA290C10C5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AFA0A-1CB7-40FE-856F-7CA290C10C5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3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AFA0A-1CB7-40FE-856F-7CA290C10C5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9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B687D-109C-8148-917A-088289239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10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38200"/>
            <a:ext cx="65024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1"/>
            <a:ext cx="109728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5226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37193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5E2071D-3340-4D20-9486-D2CE768787B0}" type="datetimeFigureOut">
              <a:rPr lang="en-US" smtClean="0"/>
              <a:pPr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591" y="6293239"/>
            <a:ext cx="2844800" cy="365125"/>
          </a:xfrm>
          <a:prstGeom prst="rect">
            <a:avLst/>
          </a:prstGeom>
        </p:spPr>
        <p:txBody>
          <a:bodyPr/>
          <a:lstStyle/>
          <a:p>
            <a:fld id="{05DA1B80-A69C-46D8-BA47-39484A7BF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5" name="Picture 24" descr="grid.jpg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0" y="254638"/>
            <a:ext cx="7924800" cy="249555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8908"/>
            <a:ext cx="651933" cy="501015"/>
          </a:xfrm>
          <a:prstGeom prst="rect">
            <a:avLst/>
          </a:prstGeom>
          <a:ln w="28575" cap="sq" cmpd="sng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0" name="Text Box 28"/>
          <p:cNvSpPr txBox="1"/>
          <p:nvPr/>
        </p:nvSpPr>
        <p:spPr>
          <a:xfrm>
            <a:off x="4731514" y="504193"/>
            <a:ext cx="2040222" cy="3429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Times New Roman"/>
                <a:ea typeface="ＭＳ 明朝"/>
              </a:rPr>
              <a:t>Grid-forming Inverters</a:t>
            </a:r>
          </a:p>
        </p:txBody>
      </p:sp>
      <p:pic>
        <p:nvPicPr>
          <p:cNvPr id="34" name="Picture 33" descr=" static switch instantly isolates a portion of the microgrid from the utility whenever there is a disturbance on the utility side in order to allow sensitive or critical loads within the microgrid to continue operating, supplied solely by distributed enenergy resources within the microgrid.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268" b="22564"/>
          <a:stretch/>
        </p:blipFill>
        <p:spPr bwMode="auto">
          <a:xfrm>
            <a:off x="508002" y="112713"/>
            <a:ext cx="1238673" cy="533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5" name="Picture 34" descr="System:Users:lasseter:Desktop:InVerdeSite7.jpeg"/>
          <p:cNvPicPr/>
          <p:nvPr/>
        </p:nvPicPr>
        <p:blipFill>
          <a:blip r:embed="rId1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2" y="138433"/>
            <a:ext cx="859367" cy="48196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WI-Energy-Institute_4c_C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728" y="5770996"/>
            <a:ext cx="2026377" cy="8774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6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__11122222222222222222223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Visio___11122222222222222222223.vsdx"/><Relationship Id="rId5" Type="http://schemas.openxmlformats.org/officeDocument/2006/relationships/image" Target="../media/image17.emf"/><Relationship Id="rId4" Type="http://schemas.openxmlformats.org/officeDocument/2006/relationships/package" Target="../embeddings/Microsoft_Visio___52211111111111111111112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Visio___111222222222222222222231.vsdx"/><Relationship Id="rId5" Type="http://schemas.openxmlformats.org/officeDocument/2006/relationships/image" Target="../media/image20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352800" y="3324659"/>
            <a:ext cx="1513011" cy="513481"/>
          </a:xfrm>
        </p:spPr>
        <p:txBody>
          <a:bodyPr>
            <a:noAutofit/>
          </a:bodyPr>
          <a:lstStyle/>
          <a:p>
            <a:r>
              <a:rPr lang="en-US" sz="1400" dirty="0"/>
              <a:t>2 MW/ 4MW-hr</a:t>
            </a:r>
            <a:br>
              <a:rPr lang="en-US" sz="1400" dirty="0"/>
            </a:br>
            <a:r>
              <a:rPr lang="en-US" sz="1400" dirty="0"/>
              <a:t>Storage system</a:t>
            </a:r>
            <a:br>
              <a:rPr lang="en-US" sz="1400" dirty="0"/>
            </a:br>
            <a:r>
              <a:rPr lang="en-US" sz="1400" dirty="0"/>
              <a:t>SRJ     2012</a:t>
            </a:r>
          </a:p>
        </p:txBody>
      </p:sp>
      <p:pic>
        <p:nvPicPr>
          <p:cNvPr id="31753" name="Picture 8" descr="storage management system_3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819" y="4130173"/>
            <a:ext cx="4847967" cy="248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90959" y="1114854"/>
            <a:ext cx="604353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Technical Challenges of high level of inverter-based resources in Power System</a:t>
            </a:r>
            <a:endParaRPr lang="en-US" sz="3200" dirty="0"/>
          </a:p>
          <a:p>
            <a:endParaRPr lang="en-US" sz="2000" dirty="0"/>
          </a:p>
          <a:p>
            <a:r>
              <a:rPr lang="en-US" sz="2000" dirty="0"/>
              <a:t>NSF Workshop on Power Electronics-enabled </a:t>
            </a:r>
          </a:p>
          <a:p>
            <a:r>
              <a:rPr lang="en-US" sz="2000" dirty="0"/>
              <a:t>Operation of Power Systems</a:t>
            </a:r>
          </a:p>
          <a:p>
            <a:r>
              <a:rPr lang="en-US" sz="2000" dirty="0"/>
              <a:t>31 October 2019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 </a:t>
            </a:r>
          </a:p>
          <a:p>
            <a:endParaRPr lang="en-US" sz="2000" i="1" dirty="0"/>
          </a:p>
          <a:p>
            <a:r>
              <a:rPr lang="en-US" sz="2000" i="1" dirty="0"/>
              <a:t>Bob Lasseter              </a:t>
            </a:r>
          </a:p>
          <a:p>
            <a:r>
              <a:rPr lang="en-US" sz="2000" i="1" dirty="0"/>
              <a:t>University of Wisconsin- Madison</a:t>
            </a:r>
          </a:p>
          <a:p>
            <a:endParaRPr lang="en-US" sz="1200" i="1" dirty="0"/>
          </a:p>
          <a:p>
            <a:endParaRPr lang="en-US" dirty="0"/>
          </a:p>
        </p:txBody>
      </p:sp>
      <p:pic>
        <p:nvPicPr>
          <p:cNvPr id="6" name="Picture 12" descr="3017.jpg">
            <a:extLst>
              <a:ext uri="{FF2B5EF4-FFF2-40B4-BE49-F238E27FC236}">
                <a16:creationId xmlns:a16="http://schemas.microsoft.com/office/drawing/2014/main" id="{BF611A3D-D9ED-F34E-9A3E-ADD060BDB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2" r="34341"/>
          <a:stretch>
            <a:fillRect/>
          </a:stretch>
        </p:blipFill>
        <p:spPr bwMode="auto">
          <a:xfrm>
            <a:off x="690563" y="974878"/>
            <a:ext cx="2528173" cy="3057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376295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E3137-8633-7C44-975F-F98B0CC8D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9824" y="1562100"/>
                <a:ext cx="11577151" cy="3962400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spcBef>
                    <a:spcPts val="0"/>
                  </a:spcBef>
                  <a:buNone/>
                  <a:defRPr/>
                </a:pPr>
                <a:endParaRPr lang="en-US" sz="1900" dirty="0"/>
              </a:p>
              <a:p>
                <a:pPr marL="57150" indent="0">
                  <a:spcBef>
                    <a:spcPts val="0"/>
                  </a:spcBef>
                  <a:buNone/>
                  <a:defRPr/>
                </a:pPr>
                <a:r>
                  <a:rPr lang="en-US" dirty="0">
                    <a:latin typeface="+mn-lt"/>
                  </a:rPr>
                  <a:t>Autonomous</a:t>
                </a:r>
                <a:r>
                  <a:rPr lang="en-US" dirty="0"/>
                  <a:t> </a:t>
                </a:r>
                <a:r>
                  <a:rPr lang="en-US" dirty="0">
                    <a:latin typeface="+mn-lt"/>
                  </a:rPr>
                  <a:t>Power sharing</a:t>
                </a:r>
              </a:p>
              <a:p>
                <a:endParaRPr lang="en-US" sz="105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eqAr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>
                  <a:latin typeface="+mn-lt"/>
                </a:endParaRP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+mn-lt"/>
                  </a:rPr>
                  <a:t>Overload</a:t>
                </a:r>
              </a:p>
              <a:p>
                <a:pPr lvl="1" indent="-342900">
                  <a:buFont typeface="Arial" panose="020B0604020202020204" pitchFamily="34" charset="0"/>
                  <a:buChar char="•"/>
                </a:pPr>
                <a:r>
                  <a:rPr lang="en-US" sz="1900" dirty="0">
                    <a:latin typeface="+mn-lt"/>
                  </a:rPr>
                  <a:t>A1 near rating  so that   A1 </a:t>
                </a:r>
                <a:r>
                  <a:rPr lang="en-US" sz="1800" dirty="0">
                    <a:latin typeface="+mn-lt"/>
                  </a:rPr>
                  <a:t>+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latin typeface="+mn-lt"/>
                  </a:rPr>
                  <a:t>  </a:t>
                </a:r>
                <a:r>
                  <a:rPr lang="en-US" sz="1900" dirty="0">
                    <a:latin typeface="+mn-lt"/>
                  </a:rPr>
                  <a:t>&gt;  rating</a:t>
                </a:r>
              </a:p>
              <a:p>
                <a:pPr marL="0" indent="0">
                  <a:buNone/>
                </a:pP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1E3137-8633-7C44-975F-F98B0CC8D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9824" y="1562100"/>
                <a:ext cx="11577151" cy="3962400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FC0CB49-92A2-9643-BF29-01F1C9320BF4}"/>
              </a:ext>
            </a:extLst>
          </p:cNvPr>
          <p:cNvGrpSpPr/>
          <p:nvPr/>
        </p:nvGrpSpPr>
        <p:grpSpPr>
          <a:xfrm>
            <a:off x="7103533" y="2123271"/>
            <a:ext cx="4027073" cy="1983062"/>
            <a:chOff x="135093" y="4594939"/>
            <a:chExt cx="3597436" cy="1517402"/>
          </a:xfrm>
        </p:grpSpPr>
        <p:graphicFrame>
          <p:nvGraphicFramePr>
            <p:cNvPr id="5" name="对象 11">
              <a:extLst>
                <a:ext uri="{FF2B5EF4-FFF2-40B4-BE49-F238E27FC236}">
                  <a16:creationId xmlns:a16="http://schemas.microsoft.com/office/drawing/2014/main" id="{A803EDFB-E743-C246-B76C-19688C912DF4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35093" y="4594939"/>
            <a:ext cx="3597436" cy="151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3" name="Visio" r:id="rId4" imgW="3028733" imgH="1285787" progId="Visio.Drawing.15">
                    <p:embed/>
                  </p:oleObj>
                </mc:Choice>
                <mc:Fallback>
                  <p:oleObj name="Visio" r:id="rId4" imgW="3028733" imgH="1285787" progId="Visio.Drawing.15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3" y="4594939"/>
                          <a:ext cx="3597436" cy="15174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E57469-45A4-E749-87FF-AB0F01E725BE}"/>
                </a:ext>
              </a:extLst>
            </p:cNvPr>
            <p:cNvSpPr txBox="1"/>
            <p:nvPr/>
          </p:nvSpPr>
          <p:spPr>
            <a:xfrm>
              <a:off x="190951" y="5568245"/>
              <a:ext cx="4177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A34615-9895-2649-B694-E33BC9F2CB5D}"/>
                </a:ext>
              </a:extLst>
            </p:cNvPr>
            <p:cNvSpPr txBox="1"/>
            <p:nvPr/>
          </p:nvSpPr>
          <p:spPr>
            <a:xfrm>
              <a:off x="2965305" y="5568245"/>
              <a:ext cx="3802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9FE02B2-5111-724F-8877-F44BD7634E41}"/>
              </a:ext>
            </a:extLst>
          </p:cNvPr>
          <p:cNvSpPr txBox="1"/>
          <p:nvPr/>
        </p:nvSpPr>
        <p:spPr>
          <a:xfrm>
            <a:off x="7620000" y="10048"/>
            <a:ext cx="4352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Grid-forming Inverters</a:t>
            </a:r>
          </a:p>
        </p:txBody>
      </p:sp>
    </p:spTree>
    <p:extLst>
      <p:ext uri="{BB962C8B-B14F-4D97-AF65-F5344CB8AC3E}">
        <p14:creationId xmlns:p14="http://schemas.microsoft.com/office/powerpoint/2010/main" val="2048036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3"/>
          <a:srcRect l="7907" r="8020" b="37231"/>
          <a:stretch/>
        </p:blipFill>
        <p:spPr>
          <a:xfrm>
            <a:off x="1736216" y="1199103"/>
            <a:ext cx="4168399" cy="33030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66751" y="0"/>
            <a:ext cx="3983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cs typeface="Times New Roman" panose="02020603050405020304" pitchFamily="18" charset="0"/>
              </a:rPr>
              <a:t>Overload</a:t>
            </a:r>
            <a:endParaRPr lang="en-US" sz="3600" dirty="0"/>
          </a:p>
        </p:txBody>
      </p:sp>
      <p:graphicFrame>
        <p:nvGraphicFramePr>
          <p:cNvPr id="8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395759"/>
              </p:ext>
            </p:extLst>
          </p:nvPr>
        </p:nvGraphicFramePr>
        <p:xfrm>
          <a:off x="7174749" y="1279669"/>
          <a:ext cx="3615121" cy="2385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5" name="Visio" r:id="rId4" imgW="6115240" imgH="4066970" progId="Visio.Drawing.15">
                  <p:embed/>
                </p:oleObj>
              </mc:Choice>
              <mc:Fallback>
                <p:oleObj name="Visio" r:id="rId4" imgW="6115240" imgH="4066970" progId="Visio.Drawing.15">
                  <p:embed/>
                  <p:pic>
                    <p:nvPicPr>
                      <p:cNvPr id="8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4749" y="1279669"/>
                        <a:ext cx="3615121" cy="23859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96896" y="3984238"/>
            <a:ext cx="2479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a typeface="Symbol" charset="2"/>
                <a:cs typeface="Symbol" charset="2"/>
              </a:rPr>
              <a:t>Change the phase angle </a:t>
            </a:r>
          </a:p>
          <a:p>
            <a:r>
              <a:rPr lang="en-US" dirty="0">
                <a:ea typeface="Symbol" charset="2"/>
                <a:cs typeface="Symbol" charset="2"/>
              </a:rPr>
              <a:t>between sources: 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Dd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87445" y="4602027"/>
            <a:ext cx="3597436" cy="1517402"/>
            <a:chOff x="135093" y="4594939"/>
            <a:chExt cx="3597436" cy="1517402"/>
          </a:xfrm>
        </p:grpSpPr>
        <p:graphicFrame>
          <p:nvGraphicFramePr>
            <p:cNvPr id="12" name="对象 11"/>
            <p:cNvGraphicFramePr>
              <a:graphicFrameLocks noChangeAspect="1"/>
            </p:cNvGraphicFramePr>
            <p:nvPr>
              <p:extLst/>
            </p:nvPr>
          </p:nvGraphicFramePr>
          <p:xfrm>
            <a:off x="135093" y="4594939"/>
            <a:ext cx="3597436" cy="151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96" name="Visio" r:id="rId6" imgW="3028733" imgH="1285787" progId="Visio.Drawing.15">
                    <p:embed/>
                  </p:oleObj>
                </mc:Choice>
                <mc:Fallback>
                  <p:oleObj name="Visio" r:id="rId6" imgW="3028733" imgH="1285787" progId="Visio.Drawing.15">
                    <p:embed/>
                    <p:pic>
                      <p:nvPicPr>
                        <p:cNvPr id="12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3" y="4594939"/>
                          <a:ext cx="3597436" cy="15174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190951" y="5568245"/>
              <a:ext cx="4177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65305" y="5568245"/>
              <a:ext cx="3802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88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8"/>
          <p:cNvGrpSpPr/>
          <p:nvPr/>
        </p:nvGrpSpPr>
        <p:grpSpPr>
          <a:xfrm>
            <a:off x="6401895" y="1225749"/>
            <a:ext cx="4189864" cy="3353379"/>
            <a:chOff x="4449170" y="1372958"/>
            <a:chExt cx="4189864" cy="2668177"/>
          </a:xfrm>
        </p:grpSpPr>
        <p:pic>
          <p:nvPicPr>
            <p:cNvPr id="9" name="图片 16"/>
            <p:cNvPicPr>
              <a:picLocks noChangeAspect="1"/>
            </p:cNvPicPr>
            <p:nvPr/>
          </p:nvPicPr>
          <p:blipFill rotWithShape="1">
            <a:blip r:embed="rId3"/>
            <a:srcRect l="7354" r="7743" b="42500"/>
            <a:stretch/>
          </p:blipFill>
          <p:spPr>
            <a:xfrm>
              <a:off x="4449170" y="1372958"/>
              <a:ext cx="4189863" cy="2413554"/>
            </a:xfrm>
            <a:prstGeom prst="rect">
              <a:avLst/>
            </a:prstGeom>
          </p:spPr>
        </p:pic>
        <p:pic>
          <p:nvPicPr>
            <p:cNvPr id="10" name="图片 17"/>
            <p:cNvPicPr>
              <a:picLocks noChangeAspect="1"/>
            </p:cNvPicPr>
            <p:nvPr/>
          </p:nvPicPr>
          <p:blipFill rotWithShape="1">
            <a:blip r:embed="rId4"/>
            <a:srcRect l="7907" t="56150" r="8020" b="37231"/>
            <a:stretch/>
          </p:blipFill>
          <p:spPr>
            <a:xfrm>
              <a:off x="4490115" y="3815907"/>
              <a:ext cx="4148919" cy="225228"/>
            </a:xfrm>
            <a:prstGeom prst="rect">
              <a:avLst/>
            </a:prstGeom>
          </p:spPr>
        </p:pic>
      </p:grpSp>
      <p:pic>
        <p:nvPicPr>
          <p:cNvPr id="5" name="图片 9"/>
          <p:cNvPicPr>
            <a:picLocks noChangeAspect="1"/>
          </p:cNvPicPr>
          <p:nvPr/>
        </p:nvPicPr>
        <p:blipFill rotWithShape="1">
          <a:blip r:embed="rId4"/>
          <a:srcRect l="7907" r="8020" b="37231"/>
          <a:stretch/>
        </p:blipFill>
        <p:spPr>
          <a:xfrm>
            <a:off x="1750399" y="1197707"/>
            <a:ext cx="4148919" cy="3303047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5"/>
          <a:srcRect t="56612"/>
          <a:stretch/>
        </p:blipFill>
        <p:spPr>
          <a:xfrm>
            <a:off x="6049849" y="4535695"/>
            <a:ext cx="4934899" cy="18433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53020" y="35101"/>
            <a:ext cx="3507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cs typeface="Times New Roman" panose="02020603050405020304" pitchFamily="18" charset="0"/>
              </a:rPr>
              <a:t>Overload Transfer</a:t>
            </a:r>
          </a:p>
        </p:txBody>
      </p:sp>
      <p:sp>
        <p:nvSpPr>
          <p:cNvPr id="2" name="Rectangle 1"/>
          <p:cNvSpPr/>
          <p:nvPr/>
        </p:nvSpPr>
        <p:spPr>
          <a:xfrm>
            <a:off x="7363488" y="5390719"/>
            <a:ext cx="18810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ea typeface="Symbol" charset="2"/>
                <a:cs typeface="Symbol" charset="2"/>
              </a:rPr>
              <a:t>Change the phase angle </a:t>
            </a:r>
          </a:p>
          <a:p>
            <a:r>
              <a:rPr lang="en-US" sz="1200" dirty="0">
                <a:ea typeface="Symbol" charset="2"/>
                <a:cs typeface="Symbol" charset="2"/>
              </a:rPr>
              <a:t>between sources:  </a:t>
            </a:r>
            <a:r>
              <a:rPr lang="en-US" sz="1200" dirty="0" err="1">
                <a:latin typeface="Symbol" charset="2"/>
                <a:ea typeface="Symbol" charset="2"/>
                <a:cs typeface="Symbol" charset="2"/>
              </a:rPr>
              <a:t>Dd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01623" y="4600701"/>
            <a:ext cx="3597436" cy="1517402"/>
            <a:chOff x="135093" y="4594939"/>
            <a:chExt cx="3597436" cy="1517402"/>
          </a:xfrm>
        </p:grpSpPr>
        <p:graphicFrame>
          <p:nvGraphicFramePr>
            <p:cNvPr id="13" name="对象 11"/>
            <p:cNvGraphicFramePr>
              <a:graphicFrameLocks noChangeAspect="1"/>
            </p:cNvGraphicFramePr>
            <p:nvPr>
              <p:extLst/>
            </p:nvPr>
          </p:nvGraphicFramePr>
          <p:xfrm>
            <a:off x="135093" y="4594939"/>
            <a:ext cx="3597436" cy="15174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79" name="Visio" r:id="rId6" imgW="3028733" imgH="1285787" progId="Visio.Drawing.15">
                    <p:embed/>
                  </p:oleObj>
                </mc:Choice>
                <mc:Fallback>
                  <p:oleObj name="Visio" r:id="rId6" imgW="3028733" imgH="1285787" progId="Visio.Drawing.15">
                    <p:embed/>
                    <p:pic>
                      <p:nvPicPr>
                        <p:cNvPr id="13" name="对象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093" y="4594939"/>
                          <a:ext cx="3597436" cy="151740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90951" y="5568245"/>
              <a:ext cx="4177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65305" y="5568245"/>
              <a:ext cx="38023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809698-7319-C140-8B41-553ED37DC3B8}"/>
              </a:ext>
            </a:extLst>
          </p:cNvPr>
          <p:cNvSpPr txBox="1"/>
          <p:nvPr/>
        </p:nvSpPr>
        <p:spPr>
          <a:xfrm>
            <a:off x="10517239" y="207023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23048A2-8975-1D4D-8FCC-F435E65B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314" y="2070236"/>
            <a:ext cx="15317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0A738-2D9B-3B47-BFBE-9B056EB64D43}"/>
              </a:ext>
            </a:extLst>
          </p:cNvPr>
          <p:cNvSpPr/>
          <p:nvPr/>
        </p:nvSpPr>
        <p:spPr>
          <a:xfrm>
            <a:off x="10617200" y="2115955"/>
            <a:ext cx="992188" cy="33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03783F-C958-45C2-9930-7E1A4A3792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740" y="1511319"/>
            <a:ext cx="5143648" cy="300785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CDA74869-68E8-4AB9-9B81-6551DC70A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029" y="2717321"/>
            <a:ext cx="2466170" cy="1416650"/>
          </a:xfrm>
          <a:prstGeom prst="ellipse">
            <a:avLst/>
          </a:prstGeom>
          <a:noFill/>
          <a:ln w="19050" algn="ctr">
            <a:solidFill>
              <a:srgbClr val="E2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11" tIns="45006" rIns="90011" bIns="45006"/>
          <a:lstStyle>
            <a:lvl1pPr defTabSz="900113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00113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00113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00113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00113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en-US" altLang="en-US" sz="13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A872E1-C21F-4337-91B8-CC4ACC1B45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19" t="5557" r="17519"/>
          <a:stretch/>
        </p:blipFill>
        <p:spPr>
          <a:xfrm>
            <a:off x="1117786" y="1265820"/>
            <a:ext cx="4356887" cy="41279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5F59AC-00C5-774F-8714-2E6AED96509C}"/>
              </a:ext>
            </a:extLst>
          </p:cNvPr>
          <p:cNvSpPr/>
          <p:nvPr/>
        </p:nvSpPr>
        <p:spPr>
          <a:xfrm>
            <a:off x="7477902" y="108636"/>
            <a:ext cx="4252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cs typeface="Times New Roman" panose="02020603050405020304" pitchFamily="18" charset="0"/>
              </a:rPr>
              <a:t>PV- Inverter and </a:t>
            </a:r>
            <a:r>
              <a:rPr lang="en-US" altLang="en-US" sz="3200" kern="0" dirty="0">
                <a:ea typeface="MS PGothic" charset="-128"/>
              </a:rPr>
              <a:t>Turbine</a:t>
            </a:r>
          </a:p>
          <a:p>
            <a:pPr algn="ctr"/>
            <a:r>
              <a:rPr lang="en-US" altLang="zh-CN" sz="3200" kern="0" dirty="0">
                <a:ea typeface="MS PGothic" charset="-128"/>
                <a:cs typeface="Times New Roman" panose="02020603050405020304" pitchFamily="18" charset="0"/>
              </a:rPr>
              <a:t>Loss of load</a:t>
            </a:r>
            <a:endParaRPr lang="en-US" altLang="zh-CN" sz="3200" dirty="0"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BA0E6D-0FCE-2848-A2D2-7A1E15E6953A}"/>
              </a:ext>
            </a:extLst>
          </p:cNvPr>
          <p:cNvSpPr txBox="1"/>
          <p:nvPr/>
        </p:nvSpPr>
        <p:spPr>
          <a:xfrm>
            <a:off x="6286500" y="4887188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</a:t>
            </a:r>
            <a:r>
              <a:rPr lang="en-US" baseline="-25000" dirty="0" err="1"/>
              <a:t>max</a:t>
            </a:r>
            <a:r>
              <a:rPr lang="en-US" baseline="-25000" dirty="0"/>
              <a:t>  </a:t>
            </a:r>
            <a:r>
              <a:rPr lang="en-US" dirty="0"/>
              <a:t>= MPP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9A962A-486D-1949-89F8-270316EEE482}"/>
              </a:ext>
            </a:extLst>
          </p:cNvPr>
          <p:cNvCxnSpPr>
            <a:cxnSpLocks/>
            <a:stCxn id="4" idx="1"/>
          </p:cNvCxnSpPr>
          <p:nvPr/>
        </p:nvCxnSpPr>
        <p:spPr>
          <a:xfrm flipH="1" flipV="1">
            <a:off x="5010878" y="4501990"/>
            <a:ext cx="1275622" cy="56986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74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A809698-7319-C140-8B41-553ED37DC3B8}"/>
              </a:ext>
            </a:extLst>
          </p:cNvPr>
          <p:cNvSpPr txBox="1"/>
          <p:nvPr/>
        </p:nvSpPr>
        <p:spPr>
          <a:xfrm>
            <a:off x="10517239" y="207023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G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B23048A2-8975-1D4D-8FCC-F435E65B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1314" y="2070236"/>
            <a:ext cx="153178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20A738-2D9B-3B47-BFBE-9B056EB64D43}"/>
              </a:ext>
            </a:extLst>
          </p:cNvPr>
          <p:cNvSpPr/>
          <p:nvPr/>
        </p:nvSpPr>
        <p:spPr>
          <a:xfrm>
            <a:off x="10617200" y="2115955"/>
            <a:ext cx="992188" cy="339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2104297-85F5-C749-9910-428960F29A8A}"/>
              </a:ext>
            </a:extLst>
          </p:cNvPr>
          <p:cNvPicPr/>
          <p:nvPr/>
        </p:nvPicPr>
        <p:blipFill rotWithShape="1">
          <a:blip r:embed="rId2"/>
          <a:srcRect l="902" t="4211" r="7558"/>
          <a:stretch/>
        </p:blipFill>
        <p:spPr bwMode="auto">
          <a:xfrm>
            <a:off x="6553200" y="1371601"/>
            <a:ext cx="5056187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4CC078-8814-4DFB-9028-61D083900C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9" t="5555" r="17381"/>
          <a:stretch/>
        </p:blipFill>
        <p:spPr>
          <a:xfrm>
            <a:off x="1167911" y="1250950"/>
            <a:ext cx="4369777" cy="412115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2FC6F89-E2B9-9A46-9701-B8071B228F3C}"/>
              </a:ext>
            </a:extLst>
          </p:cNvPr>
          <p:cNvSpPr/>
          <p:nvPr/>
        </p:nvSpPr>
        <p:spPr>
          <a:xfrm>
            <a:off x="7491811" y="110232"/>
            <a:ext cx="4252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cs typeface="Times New Roman" panose="02020603050405020304" pitchFamily="18" charset="0"/>
              </a:rPr>
              <a:t>PV- Inverter and </a:t>
            </a:r>
            <a:r>
              <a:rPr lang="en-US" altLang="en-US" sz="3200" kern="0" dirty="0">
                <a:ea typeface="MS PGothic" charset="-128"/>
              </a:rPr>
              <a:t>Turbine</a:t>
            </a:r>
          </a:p>
          <a:p>
            <a:pPr algn="ctr"/>
            <a:r>
              <a:rPr lang="en-US" altLang="zh-CN" sz="3200" kern="0" dirty="0">
                <a:ea typeface="MS PGothic" charset="-128"/>
                <a:cs typeface="Times New Roman" panose="02020603050405020304" pitchFamily="18" charset="0"/>
              </a:rPr>
              <a:t>Loss of 25 MW</a:t>
            </a:r>
            <a:endParaRPr lang="en-US" altLang="zh-CN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172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1DF754-6AFA-5140-8E21-66B4EC035C15}"/>
              </a:ext>
            </a:extLst>
          </p:cNvPr>
          <p:cNvPicPr/>
          <p:nvPr/>
        </p:nvPicPr>
        <p:blipFill rotWithShape="1">
          <a:blip r:embed="rId2"/>
          <a:srcRect l="978" t="4411" r="7659"/>
          <a:stretch/>
        </p:blipFill>
        <p:spPr bwMode="auto">
          <a:xfrm>
            <a:off x="6531708" y="1371600"/>
            <a:ext cx="5103080" cy="4031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27B09E-1F5D-4AFC-AA4A-7381852697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16" t="5498" r="17126"/>
          <a:stretch/>
        </p:blipFill>
        <p:spPr>
          <a:xfrm>
            <a:off x="1117601" y="1280509"/>
            <a:ext cx="4383316" cy="41226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679F14-4AD0-FE4D-8F61-615D90026A60}"/>
              </a:ext>
            </a:extLst>
          </p:cNvPr>
          <p:cNvSpPr/>
          <p:nvPr/>
        </p:nvSpPr>
        <p:spPr>
          <a:xfrm>
            <a:off x="7490600" y="105546"/>
            <a:ext cx="425244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cs typeface="Times New Roman" panose="02020603050405020304" pitchFamily="18" charset="0"/>
              </a:rPr>
              <a:t>PV- Inverter and </a:t>
            </a:r>
            <a:r>
              <a:rPr lang="en-US" altLang="en-US" sz="3200" kern="0" dirty="0">
                <a:ea typeface="MS PGothic" charset="-128"/>
              </a:rPr>
              <a:t>Turbine</a:t>
            </a:r>
          </a:p>
          <a:p>
            <a:pPr algn="ctr"/>
            <a:r>
              <a:rPr lang="en-US" altLang="zh-CN" sz="3200" kern="0" dirty="0">
                <a:ea typeface="MS PGothic" charset="-128"/>
                <a:cs typeface="Times New Roman" panose="02020603050405020304" pitchFamily="18" charset="0"/>
              </a:rPr>
              <a:t>with Reserves</a:t>
            </a:r>
            <a:endParaRPr lang="en-US" altLang="zh-CN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1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71EC2FF-D9E2-A147-87CF-7D514814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7658" y="5116431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A472D27A-5DEC-ED4A-8497-EFCC0BBB2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3" y="1501313"/>
            <a:ext cx="4693499" cy="36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5D3228-15C7-D846-8912-84DEC76E0C41}"/>
              </a:ext>
            </a:extLst>
          </p:cNvPr>
          <p:cNvSpPr/>
          <p:nvPr/>
        </p:nvSpPr>
        <p:spPr>
          <a:xfrm>
            <a:off x="8100683" y="109466"/>
            <a:ext cx="383470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kern="0" dirty="0">
                <a:ea typeface="MS PGothic" charset="-128"/>
                <a:cs typeface="Times New Roman" panose="02020603050405020304" pitchFamily="18" charset="0"/>
              </a:rPr>
              <a:t>Estimate MPP voltage</a:t>
            </a:r>
          </a:p>
          <a:p>
            <a:pPr algn="ctr"/>
            <a:r>
              <a:rPr lang="en-US" altLang="zh-CN" sz="3200" kern="0" dirty="0">
                <a:ea typeface="MS PGothic" charset="-128"/>
                <a:cs typeface="Times New Roman" panose="02020603050405020304" pitchFamily="18" charset="0"/>
              </a:rPr>
              <a:t>to provide Reserves</a:t>
            </a:r>
            <a:endParaRPr lang="en-US" sz="3200" dirty="0"/>
          </a:p>
        </p:txBody>
      </p:sp>
      <p:pic>
        <p:nvPicPr>
          <p:cNvPr id="11" name="Picture 16">
            <a:extLst>
              <a:ext uri="{FF2B5EF4-FFF2-40B4-BE49-F238E27FC236}">
                <a16:creationId xmlns:a16="http://schemas.microsoft.com/office/drawing/2014/main" id="{5C9FA3C6-C835-204A-BCF3-7616E207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" t="5466" r="7483"/>
          <a:stretch>
            <a:fillRect/>
          </a:stretch>
        </p:blipFill>
        <p:spPr bwMode="auto">
          <a:xfrm>
            <a:off x="6590576" y="1469931"/>
            <a:ext cx="4545477" cy="372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BF6E19-7423-D64A-B0DC-7A2CAF1E6846}"/>
              </a:ext>
            </a:extLst>
          </p:cNvPr>
          <p:cNvCxnSpPr/>
          <p:nvPr/>
        </p:nvCxnSpPr>
        <p:spPr>
          <a:xfrm>
            <a:off x="-262467" y="13716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00D69B80-E64D-2343-98D3-12FC70E50455}"/>
              </a:ext>
            </a:extLst>
          </p:cNvPr>
          <p:cNvSpPr/>
          <p:nvPr/>
        </p:nvSpPr>
        <p:spPr>
          <a:xfrm>
            <a:off x="4766733" y="2184400"/>
            <a:ext cx="592667" cy="827101"/>
          </a:xfrm>
          <a:prstGeom prst="rightBrace">
            <a:avLst>
              <a:gd name="adj1" fmla="val 8333"/>
              <a:gd name="adj2" fmla="val 47531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3208AA-5667-9047-985F-CB1A87838AC4}"/>
              </a:ext>
            </a:extLst>
          </p:cNvPr>
          <p:cNvSpPr txBox="1"/>
          <p:nvPr/>
        </p:nvSpPr>
        <p:spPr>
          <a:xfrm>
            <a:off x="5406746" y="2366435"/>
            <a:ext cx="925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Reserve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56236-95D2-694B-9C4A-778DAB49268B}"/>
              </a:ext>
            </a:extLst>
          </p:cNvPr>
          <p:cNvSpPr txBox="1"/>
          <p:nvPr/>
        </p:nvSpPr>
        <p:spPr>
          <a:xfrm>
            <a:off x="7306733" y="5418667"/>
            <a:ext cx="3651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 PV MPP vs. Estimation of MPP</a:t>
            </a:r>
          </a:p>
        </p:txBody>
      </p:sp>
    </p:spTree>
    <p:extLst>
      <p:ext uri="{BB962C8B-B14F-4D97-AF65-F5344CB8AC3E}">
        <p14:creationId xmlns:p14="http://schemas.microsoft.com/office/powerpoint/2010/main" val="112232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CE5DCF-3402-204D-9AF2-2993D58AF2CC}"/>
              </a:ext>
            </a:extLst>
          </p:cNvPr>
          <p:cNvPicPr/>
          <p:nvPr/>
        </p:nvPicPr>
        <p:blipFill rotWithShape="1">
          <a:blip r:embed="rId2"/>
          <a:srcRect l="902" t="4211" r="7581"/>
          <a:stretch/>
        </p:blipFill>
        <p:spPr bwMode="auto">
          <a:xfrm>
            <a:off x="6559062" y="1389185"/>
            <a:ext cx="5050326" cy="4033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AD9272-DD4D-48AF-8FEE-D91E833FB7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2" t="5619" r="16000"/>
          <a:stretch/>
        </p:blipFill>
        <p:spPr>
          <a:xfrm>
            <a:off x="1117600" y="1257300"/>
            <a:ext cx="4474307" cy="416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AEB958-AF4C-714B-A5A8-96792D25C95E}"/>
                  </a:ext>
                </a:extLst>
              </p:cNvPr>
              <p:cNvSpPr/>
              <p:nvPr/>
            </p:nvSpPr>
            <p:spPr>
              <a:xfrm>
                <a:off x="1303866" y="5668878"/>
                <a:ext cx="8288868" cy="6674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eqAr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 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=0.5 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0.01   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2AEB958-AF4C-714B-A5A8-96792D25C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866" y="5668878"/>
                <a:ext cx="8288868" cy="667490"/>
              </a:xfrm>
              <a:prstGeom prst="rect">
                <a:avLst/>
              </a:prstGeom>
              <a:blipFill>
                <a:blip r:embed="rId4"/>
                <a:stretch>
                  <a:fillRect t="-5556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5642D510-3B1A-0248-B996-DDCCCB664B9B}"/>
              </a:ext>
            </a:extLst>
          </p:cNvPr>
          <p:cNvSpPr/>
          <p:nvPr/>
        </p:nvSpPr>
        <p:spPr>
          <a:xfrm>
            <a:off x="8261416" y="135467"/>
            <a:ext cx="291624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cs typeface="Times New Roman" panose="02020603050405020304" pitchFamily="18" charset="0"/>
              </a:rPr>
              <a:t>Load Sharing</a:t>
            </a:r>
          </a:p>
          <a:p>
            <a:pPr algn="ctr"/>
            <a:r>
              <a:rPr lang="en-US" altLang="zh-CN" sz="3200" dirty="0">
                <a:cs typeface="Times New Roman" panose="02020603050405020304" pitchFamily="18" charset="0"/>
              </a:rPr>
              <a:t>Different droops</a:t>
            </a:r>
          </a:p>
        </p:txBody>
      </p:sp>
    </p:spTree>
    <p:extLst>
      <p:ext uri="{BB962C8B-B14F-4D97-AF65-F5344CB8AC3E}">
        <p14:creationId xmlns:p14="http://schemas.microsoft.com/office/powerpoint/2010/main" val="2900966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379E28-9057-6649-80FE-D010E4D900F7}"/>
              </a:ext>
            </a:extLst>
          </p:cNvPr>
          <p:cNvSpPr txBox="1"/>
          <p:nvPr/>
        </p:nvSpPr>
        <p:spPr>
          <a:xfrm>
            <a:off x="401934" y="1053341"/>
            <a:ext cx="9751965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Over load protection for  thousands  </a:t>
            </a:r>
            <a:r>
              <a:rPr lang="en-US" sz="3200"/>
              <a:t>of GFM inverters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 of different droops in the distribution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Voltage stability and reactive power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Modeling and simulation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System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Inverter fault ride-through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Allocation and data for inverter reserves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044B0E-0835-314C-88A5-DE3EDA75E265}"/>
              </a:ext>
            </a:extLst>
          </p:cNvPr>
          <p:cNvSpPr txBox="1"/>
          <p:nvPr/>
        </p:nvSpPr>
        <p:spPr>
          <a:xfrm>
            <a:off x="7690340" y="-40193"/>
            <a:ext cx="427565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Research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4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79150" y="176759"/>
            <a:ext cx="4474464" cy="1120610"/>
          </a:xfrm>
        </p:spPr>
        <p:txBody>
          <a:bodyPr/>
          <a:lstStyle/>
          <a:p>
            <a:pPr algn="ctr"/>
            <a:r>
              <a:rPr lang="en-US" sz="3200" dirty="0"/>
              <a:t>High level of inverter-based resources </a:t>
            </a:r>
            <a:br>
              <a:rPr lang="en-US" sz="3200" b="1" i="1" dirty="0"/>
            </a:br>
            <a:br>
              <a:rPr lang="en-US" sz="3200" b="1" i="1" dirty="0"/>
            </a:br>
            <a:endParaRPr lang="en-US" sz="3200" b="1" i="1" dirty="0">
              <a:latin typeface="+mn-lt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892BD6-6F33-4B3B-B1EC-9D1D7A864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94" y="1005678"/>
            <a:ext cx="8018584" cy="113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marL="360363" indent="-36036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itchFamily="18" charset="0"/>
              </a:defRPr>
            </a:lvl1pPr>
            <a:lvl2pPr marL="785813" indent="-30321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itchFamily="18" charset="0"/>
              </a:defRPr>
            </a:lvl2pPr>
            <a:lvl3pPr marL="1206500" indent="-23971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itchFamily="18" charset="0"/>
              </a:defRPr>
            </a:lvl3pPr>
            <a:lvl4pPr marL="1692275" indent="-242888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itchFamily="18" charset="0"/>
              </a:defRPr>
            </a:lvl4pPr>
            <a:lvl5pPr marL="2173288" indent="-239713" algn="l" defTabSz="9667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Times New Roman" pitchFamily="18" charset="0"/>
              </a:defRPr>
            </a:lvl5pPr>
            <a:lvl6pPr marL="2489680" indent="-228246" algn="l" defTabSz="91448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22145" indent="-228246" algn="l" defTabSz="91448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354611" indent="-228246" algn="l" defTabSz="91448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787076" indent="-228246" algn="l" defTabSz="914485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17475" indent="0">
              <a:buNone/>
              <a:tabLst>
                <a:tab pos="1763713" algn="l"/>
              </a:tabLst>
              <a:defRPr/>
            </a:pPr>
            <a:r>
              <a:rPr lang="en-US" altLang="en-US" sz="2000" b="1" i="1" kern="0" dirty="0">
                <a:latin typeface="Calibri" charset="0"/>
                <a:ea typeface="MS PGothic" charset="-128"/>
              </a:rPr>
              <a:t>California</a:t>
            </a:r>
            <a:r>
              <a:rPr lang="en-US" altLang="en-US" sz="2000" kern="0" dirty="0">
                <a:latin typeface="Calibri" charset="0"/>
                <a:ea typeface="MS PGothic" charset="-128"/>
              </a:rPr>
              <a:t> 	 ~50% Peak Wind &amp; PV Instant. Penetration</a:t>
            </a:r>
          </a:p>
          <a:p>
            <a:pPr marL="117475" indent="0">
              <a:buNone/>
              <a:tabLst>
                <a:tab pos="1763713" algn="l"/>
              </a:tabLst>
              <a:defRPr/>
            </a:pPr>
            <a:r>
              <a:rPr lang="en-US" altLang="en-US" sz="2000" b="1" i="1" kern="0" dirty="0">
                <a:latin typeface="Calibri" charset="0"/>
                <a:ea typeface="MS PGothic" charset="-128"/>
              </a:rPr>
              <a:t>Texas </a:t>
            </a:r>
            <a:r>
              <a:rPr lang="en-US" altLang="en-US" sz="2000" i="1" kern="0" dirty="0">
                <a:latin typeface="Calibri" charset="0"/>
                <a:ea typeface="MS PGothic" charset="-128"/>
              </a:rPr>
              <a:t>	</a:t>
            </a:r>
            <a:r>
              <a:rPr lang="en-US" altLang="en-US" sz="2000" kern="0" dirty="0">
                <a:latin typeface="Calibri" charset="0"/>
                <a:ea typeface="MS PGothic" charset="-128"/>
              </a:rPr>
              <a:t> ~55% Peak Wind Instant. Penetration</a:t>
            </a:r>
          </a:p>
          <a:p>
            <a:pPr marL="117475" indent="0">
              <a:buNone/>
              <a:tabLst>
                <a:tab pos="1763713" algn="l"/>
              </a:tabLst>
              <a:defRPr/>
            </a:pPr>
            <a:r>
              <a:rPr lang="en-US" altLang="en-US" sz="2000" b="1" i="1" kern="0" dirty="0">
                <a:latin typeface="Calibri" charset="0"/>
                <a:ea typeface="MS PGothic" charset="-128"/>
              </a:rPr>
              <a:t>Hawaii Island </a:t>
            </a:r>
            <a:r>
              <a:rPr lang="en-US" altLang="en-US" sz="2000" i="1" kern="0" dirty="0">
                <a:latin typeface="Calibri" charset="0"/>
                <a:ea typeface="MS PGothic" charset="-128"/>
              </a:rPr>
              <a:t>	~</a:t>
            </a:r>
            <a:r>
              <a:rPr lang="en-US" altLang="en-US" sz="2000" kern="0" dirty="0">
                <a:latin typeface="Calibri" charset="0"/>
                <a:ea typeface="MS PGothic" charset="-128"/>
              </a:rPr>
              <a:t>70% Peak PV Instantaneous Penetration</a:t>
            </a:r>
          </a:p>
          <a:p>
            <a:pPr marL="117475" indent="0">
              <a:buNone/>
              <a:tabLst>
                <a:tab pos="1763713" algn="l"/>
              </a:tabLst>
              <a:defRPr/>
            </a:pPr>
            <a:endParaRPr lang="en-US" altLang="en-US" sz="2000" kern="0" dirty="0">
              <a:latin typeface="Calibri" charset="0"/>
              <a:ea typeface="MS PGothic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DCD64-DEB1-D44D-8E33-6B3E7A6DE67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5042" r="7703"/>
          <a:stretch/>
        </p:blipFill>
        <p:spPr bwMode="auto">
          <a:xfrm>
            <a:off x="935150" y="2695777"/>
            <a:ext cx="4401952" cy="30878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986FDB-7076-AF45-A698-92E80FFBD03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t="4607" r="7703"/>
          <a:stretch/>
        </p:blipFill>
        <p:spPr bwMode="auto">
          <a:xfrm>
            <a:off x="5721096" y="2695777"/>
            <a:ext cx="5130740" cy="3062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B8D993-D153-CB4E-B506-6AC30DA3010B}"/>
              </a:ext>
            </a:extLst>
          </p:cNvPr>
          <p:cNvSpPr txBox="1"/>
          <p:nvPr/>
        </p:nvSpPr>
        <p:spPr>
          <a:xfrm>
            <a:off x="274048" y="6513009"/>
            <a:ext cx="8323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M. </a:t>
            </a:r>
            <a:r>
              <a:rPr lang="en-US" sz="1000" dirty="0" err="1"/>
              <a:t>Elkhatib</a:t>
            </a:r>
            <a:r>
              <a:rPr lang="en-US" sz="1000" dirty="0"/>
              <a:t>, R. Lasseter, Wei Du, “Evaluation of Inverter-based Grid Frequency Support using Frequency-Watt and Grid-Forming PV Inverters,</a:t>
            </a:r>
            <a:r>
              <a:rPr lang="en-US" sz="1000" i="1" dirty="0"/>
              <a:t>” </a:t>
            </a:r>
            <a:r>
              <a:rPr lang="en-US" sz="1000" dirty="0"/>
              <a:t>IEEE PES 2018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9B207CF-44BF-FE4E-8164-B172B8D3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99871" y="6006152"/>
            <a:ext cx="619225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Loss of 200MW generator    (1080MW load, 540 MW PV)</a:t>
            </a:r>
            <a:endParaRPr lang="en-US" altLang="en-US" kern="0" dirty="0">
              <a:ea typeface="MS PGothic" charset="-128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245FE-6FA2-9547-8C74-0D50210DDC39}"/>
              </a:ext>
            </a:extLst>
          </p:cNvPr>
          <p:cNvSpPr/>
          <p:nvPr/>
        </p:nvSpPr>
        <p:spPr>
          <a:xfrm>
            <a:off x="2537460" y="4379708"/>
            <a:ext cx="2456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宋体" charset="-122"/>
                <a:cs typeface="Times New Roman" charset="0"/>
              </a:rPr>
              <a:t>Hawaiian island of Oahu</a:t>
            </a:r>
          </a:p>
          <a:p>
            <a:pPr algn="ctr"/>
            <a:r>
              <a:rPr lang="en-US" sz="1400" dirty="0">
                <a:ea typeface="宋体" charset="-122"/>
                <a:cs typeface="Times New Roman" charset="0"/>
              </a:rPr>
              <a:t>(50% distributed PV)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E7A147-68A5-5649-A654-A2FDE2DA3804}"/>
              </a:ext>
            </a:extLst>
          </p:cNvPr>
          <p:cNvSpPr txBox="1"/>
          <p:nvPr/>
        </p:nvSpPr>
        <p:spPr>
          <a:xfrm>
            <a:off x="7326931" y="2863860"/>
            <a:ext cx="1186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Total system load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Load tripping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758DBA-0D18-744A-BC58-8B7D1F4C4E6C}"/>
              </a:ext>
            </a:extLst>
          </p:cNvPr>
          <p:cNvCxnSpPr/>
          <p:nvPr/>
        </p:nvCxnSpPr>
        <p:spPr>
          <a:xfrm flipH="1" flipV="1">
            <a:off x="6892119" y="3708697"/>
            <a:ext cx="450332" cy="70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E95E51C-1021-BA40-9528-915D35FF0049}"/>
              </a:ext>
            </a:extLst>
          </p:cNvPr>
          <p:cNvCxnSpPr/>
          <p:nvPr/>
        </p:nvCxnSpPr>
        <p:spPr>
          <a:xfrm flipH="1">
            <a:off x="7061521" y="3937870"/>
            <a:ext cx="301476" cy="53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671D44-D4EB-0741-904D-3C480D825947}"/>
              </a:ext>
            </a:extLst>
          </p:cNvPr>
          <p:cNvCxnSpPr/>
          <p:nvPr/>
        </p:nvCxnSpPr>
        <p:spPr>
          <a:xfrm flipH="1">
            <a:off x="7061521" y="3937870"/>
            <a:ext cx="425303" cy="310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1876802-34DA-F74C-A9B5-576A31819444}"/>
              </a:ext>
            </a:extLst>
          </p:cNvPr>
          <p:cNvCxnSpPr/>
          <p:nvPr/>
        </p:nvCxnSpPr>
        <p:spPr>
          <a:xfrm flipH="1">
            <a:off x="7117287" y="3980143"/>
            <a:ext cx="561863" cy="557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EF084E7-ADF1-1040-82F5-B0688FE4244B}"/>
              </a:ext>
            </a:extLst>
          </p:cNvPr>
          <p:cNvCxnSpPr/>
          <p:nvPr/>
        </p:nvCxnSpPr>
        <p:spPr>
          <a:xfrm flipH="1">
            <a:off x="7023367" y="3842178"/>
            <a:ext cx="339631" cy="1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21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67486" y="1131877"/>
            <a:ext cx="9885343" cy="2493313"/>
            <a:chOff x="11101754" y="9999234"/>
            <a:chExt cx="10585644" cy="4181251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5" r="-2" b="14207"/>
            <a:stretch>
              <a:fillRect/>
            </a:stretch>
          </p:blipFill>
          <p:spPr bwMode="auto">
            <a:xfrm>
              <a:off x="11101754" y="9999234"/>
              <a:ext cx="10585644" cy="38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3581353" y="13715961"/>
              <a:ext cx="795420" cy="4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8505010" y="13639082"/>
              <a:ext cx="754189" cy="46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  <a:endParaRPr lang="en-US" sz="2000" i="1" dirty="0">
                <a:latin typeface="Arial" charset="0"/>
                <a:ea typeface="SimSun" charset="0"/>
                <a:cs typeface="SimSun" charset="0"/>
              </a:endParaRPr>
            </a:p>
          </p:txBody>
        </p: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 rot="16200000">
            <a:off x="-315596" y="2208313"/>
            <a:ext cx="16440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1200"/>
              </a:spcBef>
            </a:pPr>
            <a:r>
              <a:rPr lang="en-US" sz="1400" i="1" dirty="0">
                <a:latin typeface="Arial" charset="0"/>
                <a:ea typeface="SimSun" charset="0"/>
                <a:cs typeface="SimSun" charset="0"/>
              </a:rPr>
              <a:t>Frequency (Hz)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65865" y="3316487"/>
            <a:ext cx="19697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Grid-following</a:t>
            </a:r>
          </a:p>
          <a:p>
            <a:pPr algn="ctr"/>
            <a:r>
              <a:rPr lang="en-US" dirty="0"/>
              <a:t>(Frequency-Watt)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079141" y="4190954"/>
            <a:ext cx="2056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5% loss of load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30324" y="113609"/>
            <a:ext cx="34998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“Loss of inertia in   power system”</a:t>
            </a:r>
          </a:p>
        </p:txBody>
      </p:sp>
    </p:spTree>
    <p:extLst>
      <p:ext uri="{BB962C8B-B14F-4D97-AF65-F5344CB8AC3E}">
        <p14:creationId xmlns:p14="http://schemas.microsoft.com/office/powerpoint/2010/main" val="210200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767486" y="1131877"/>
            <a:ext cx="9885343" cy="5334761"/>
            <a:chOff x="11101754" y="9999234"/>
            <a:chExt cx="10585644" cy="8946321"/>
          </a:xfrm>
        </p:grpSpPr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75" r="-2" b="14207"/>
            <a:stretch>
              <a:fillRect/>
            </a:stretch>
          </p:blipFill>
          <p:spPr bwMode="auto">
            <a:xfrm>
              <a:off x="11101754" y="9999234"/>
              <a:ext cx="10585644" cy="380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3581353" y="13715960"/>
              <a:ext cx="795420" cy="4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8505010" y="13639081"/>
              <a:ext cx="754189" cy="4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  <a:endParaRPr lang="en-US" sz="2000" i="1" dirty="0">
                <a:latin typeface="Arial" charset="0"/>
                <a:ea typeface="SimSun" charset="0"/>
                <a:cs typeface="SimSun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8490349" y="18436018"/>
              <a:ext cx="795420" cy="4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3571462" y="18481031"/>
              <a:ext cx="795420" cy="46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spcBef>
                  <a:spcPts val="1200"/>
                </a:spcBef>
              </a:pPr>
              <a:r>
                <a:rPr lang="en-US" sz="1200" i="1" dirty="0">
                  <a:latin typeface="Arial" charset="0"/>
                  <a:ea typeface="SimSun" charset="0"/>
                  <a:cs typeface="SimSun" charset="0"/>
                </a:rPr>
                <a:t>Time(s)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304745" y="1540193"/>
            <a:ext cx="10245136" cy="4618729"/>
            <a:chOff x="8975558" y="11017695"/>
            <a:chExt cx="12339615" cy="7625323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8975558" y="11017695"/>
              <a:ext cx="404901" cy="7120099"/>
              <a:chOff x="8823096" y="6485092"/>
              <a:chExt cx="404901" cy="7120099"/>
            </a:xfrm>
          </p:grpSpPr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 rot="16200000">
                <a:off x="7651347" y="12062745"/>
                <a:ext cx="2714195" cy="370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1200"/>
                  </a:spcBef>
                </a:pPr>
                <a:r>
                  <a:rPr lang="en-US" sz="1400" i="1" dirty="0">
                    <a:latin typeface="Arial" charset="0"/>
                    <a:ea typeface="SimSun" charset="0"/>
                    <a:cs typeface="SimSun" charset="0"/>
                  </a:rPr>
                  <a:t>Frequency (Hz)</a:t>
                </a: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 rot="16200000">
                <a:off x="7685550" y="7656842"/>
                <a:ext cx="2714197" cy="370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r">
                  <a:spcBef>
                    <a:spcPts val="1200"/>
                  </a:spcBef>
                </a:pPr>
                <a:r>
                  <a:rPr lang="en-US" sz="1400" i="1" dirty="0">
                    <a:latin typeface="Arial" charset="0"/>
                    <a:ea typeface="SimSun" charset="0"/>
                    <a:cs typeface="SimSun" charset="0"/>
                  </a:rPr>
                  <a:t>Frequency (Hz)</a:t>
                </a:r>
              </a:p>
            </p:txBody>
          </p:sp>
        </p:grpSp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57"/>
            <a:stretch>
              <a:fillRect/>
            </a:stretch>
          </p:blipFill>
          <p:spPr bwMode="auto">
            <a:xfrm>
              <a:off x="9418481" y="14736997"/>
              <a:ext cx="11896692" cy="390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4907832" y="3316487"/>
            <a:ext cx="196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Grid-following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26101" y="6211806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Grid-forming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212912" y="105887"/>
            <a:ext cx="28843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Loss of inertia?? </a:t>
            </a:r>
          </a:p>
        </p:txBody>
      </p:sp>
    </p:spTree>
    <p:extLst>
      <p:ext uri="{BB962C8B-B14F-4D97-AF65-F5344CB8AC3E}">
        <p14:creationId xmlns:p14="http://schemas.microsoft.com/office/powerpoint/2010/main" val="231913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CCACE4-4E8D-D64E-A136-B1B6EE3D8B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754617"/>
              </p:ext>
            </p:extLst>
          </p:nvPr>
        </p:nvGraphicFramePr>
        <p:xfrm>
          <a:off x="609600" y="1847088"/>
          <a:ext cx="5293732" cy="3480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93732">
                  <a:extLst>
                    <a:ext uri="{9D8B030D-6E8A-4147-A177-3AD203B41FA5}">
                      <a16:colId xmlns:a16="http://schemas.microsoft.com/office/drawing/2014/main" val="1643949062"/>
                    </a:ext>
                  </a:extLst>
                </a:gridCol>
              </a:tblGrid>
              <a:tr h="19088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Grid Following Control (GFL)</a:t>
                      </a:r>
                      <a:endParaRPr lang="en-US" sz="3200" i="0" dirty="0">
                        <a:latin typeface="Calibri" panose="020F0502020204030204" pitchFamily="34" charset="0"/>
                      </a:endParaRPr>
                    </a:p>
                  </a:txBody>
                  <a:tcPr marL="116115" marR="116115" marT="38818" marB="388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03499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Frequency is measured; Control P &amp; Q </a:t>
                      </a:r>
                      <a:endParaRPr lang="en-US" sz="2000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85725" marR="85725" marT="38837" marB="38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052746"/>
                  </a:ext>
                </a:extLst>
              </a:tr>
              <a:tr h="37445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</a:rPr>
                        <a:t>Controls</a:t>
                      </a:r>
                      <a:r>
                        <a:rPr lang="en-US" sz="2000" baseline="0" dirty="0">
                          <a:latin typeface="+mn-lt"/>
                        </a:rPr>
                        <a:t> Real &amp; Reactive power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7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Frequency-Watt Function (grid support)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185034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</a:rPr>
                        <a:t> Dependent on utility for voltage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baseline="0" dirty="0">
                          <a:latin typeface="+mn-lt"/>
                        </a:rPr>
                        <a:t> No direct control of </a:t>
                      </a:r>
                      <a:r>
                        <a:rPr lang="en-US" sz="2000" dirty="0">
                          <a:latin typeface="+mn-lt"/>
                        </a:rPr>
                        <a:t>frequency</a:t>
                      </a:r>
                    </a:p>
                    <a:p>
                      <a:pPr marL="285750" lvl="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+mn-lt"/>
                        </a:rPr>
                        <a:t> Re-dispatch</a:t>
                      </a:r>
                      <a:r>
                        <a:rPr lang="en-US" sz="2000" baseline="0" dirty="0">
                          <a:latin typeface="+mn-lt"/>
                        </a:rPr>
                        <a:t> for load changes</a:t>
                      </a: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0665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B5A73A1-7DE4-D941-905A-0342EFA9B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91182"/>
              </p:ext>
            </p:extLst>
          </p:nvPr>
        </p:nvGraphicFramePr>
        <p:xfrm>
          <a:off x="6333744" y="1847088"/>
          <a:ext cx="5723381" cy="3023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23381">
                  <a:extLst>
                    <a:ext uri="{9D8B030D-6E8A-4147-A177-3AD203B41FA5}">
                      <a16:colId xmlns:a16="http://schemas.microsoft.com/office/drawing/2014/main" val="3893660379"/>
                    </a:ext>
                  </a:extLst>
                </a:gridCol>
              </a:tblGrid>
              <a:tr h="190882">
                <a:tc>
                  <a:txBody>
                    <a:bodyPr/>
                    <a:lstStyle/>
                    <a:p>
                      <a:pPr algn="l"/>
                      <a:r>
                        <a:rPr lang="en-US" sz="3200" dirty="0"/>
                        <a:t>Grid Forming Control (GFM)</a:t>
                      </a:r>
                      <a:endParaRPr lang="en-US" sz="3200" i="0" dirty="0">
                        <a:latin typeface="Calibri" panose="020F0502020204030204" pitchFamily="34" charset="0"/>
                      </a:endParaRPr>
                    </a:p>
                  </a:txBody>
                  <a:tcPr marL="116115" marR="116115" marT="38818" marB="388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698957"/>
                  </a:ext>
                </a:extLst>
              </a:tr>
              <a:tr h="538412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</a:rPr>
                        <a:t>P &amp; Q is measured; Control Voltage &amp; Frequency</a:t>
                      </a:r>
                    </a:p>
                  </a:txBody>
                  <a:tcPr marL="85725" marR="85725" marT="38837" marB="3883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880892"/>
                  </a:ext>
                </a:extLst>
              </a:tr>
              <a:tr h="374457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 dirty="0">
                          <a:effectLst/>
                        </a:rPr>
                        <a:t>Controls Voltage and Frequency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685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Droop Control (Autonomous power sharing)</a:t>
                      </a:r>
                      <a:endParaRPr lang="en-US" sz="2000" i="0" dirty="0">
                        <a:latin typeface="+mn-lt"/>
                      </a:endParaRP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23101"/>
                  </a:ext>
                </a:extLst>
              </a:tr>
              <a:tr h="43414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No direct control of current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dirty="0"/>
                        <a:t>No direct control of Q</a:t>
                      </a:r>
                    </a:p>
                  </a:txBody>
                  <a:tcPr marL="116115" marR="116115" marT="38818" marB="3881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98522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ABD7F12-EBDA-974D-A530-7B1F931C9BF6}"/>
              </a:ext>
            </a:extLst>
          </p:cNvPr>
          <p:cNvSpPr txBox="1">
            <a:spLocks noChangeArrowheads="1"/>
          </p:cNvSpPr>
          <p:nvPr/>
        </p:nvSpPr>
        <p:spPr>
          <a:xfrm>
            <a:off x="7239659" y="81025"/>
            <a:ext cx="4443184" cy="8245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Calibri" charset="0"/>
                <a:ea typeface="MS PGothic" charset="0"/>
                <a:cs typeface="Times New Roman" charset="0"/>
              </a:rPr>
              <a:t>Inverter control </a:t>
            </a:r>
          </a:p>
        </p:txBody>
      </p:sp>
    </p:spTree>
    <p:extLst>
      <p:ext uri="{BB962C8B-B14F-4D97-AF65-F5344CB8AC3E}">
        <p14:creationId xmlns:p14="http://schemas.microsoft.com/office/powerpoint/2010/main" val="253912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717536" y="403390"/>
            <a:ext cx="4474464" cy="1120610"/>
          </a:xfrm>
        </p:spPr>
        <p:txBody>
          <a:bodyPr/>
          <a:lstStyle/>
          <a:p>
            <a:pPr algn="ctr"/>
            <a:r>
              <a:rPr lang="en-US" sz="3200" dirty="0"/>
              <a:t>High level of inverter-based resources </a:t>
            </a:r>
            <a:br>
              <a:rPr lang="en-US" sz="3200" b="1" i="1" dirty="0"/>
            </a:br>
            <a:br>
              <a:rPr lang="en-US" sz="3200" b="1" i="1" dirty="0"/>
            </a:br>
            <a:endParaRPr lang="en-US" sz="3200" b="1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31AA2-86BA-0F4D-BBAB-F5C74D7968F9}"/>
              </a:ext>
            </a:extLst>
          </p:cNvPr>
          <p:cNvSpPr/>
          <p:nvPr/>
        </p:nvSpPr>
        <p:spPr>
          <a:xfrm>
            <a:off x="2133600" y="1769534"/>
            <a:ext cx="7890933" cy="3663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337" lvl="1">
              <a:lnSpc>
                <a:spcPct val="125000"/>
              </a:lnSpc>
              <a:buClr>
                <a:schemeClr val="tx1"/>
              </a:buClr>
              <a:defRPr/>
            </a:pPr>
            <a:r>
              <a:rPr lang="en-US" altLang="en-US" sz="2800" b="1" i="1" kern="0" dirty="0">
                <a:latin typeface="+mj-lt"/>
                <a:ea typeface="MS PGothic" charset="-128"/>
              </a:rPr>
              <a:t>Major Questions</a:t>
            </a:r>
          </a:p>
          <a:p>
            <a:pPr marL="617537" lvl="1" indent="-45720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200" kern="0" dirty="0">
                <a:latin typeface="+mj-lt"/>
                <a:ea typeface="MS PGothic" charset="-128"/>
              </a:rPr>
              <a:t>Large turbine - Inverter dynamics?</a:t>
            </a:r>
          </a:p>
          <a:p>
            <a:pPr marL="617537" lvl="1" indent="-45720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altLang="en-US" sz="3200" kern="0" dirty="0">
              <a:latin typeface="+mj-lt"/>
              <a:ea typeface="MS PGothic" charset="-128"/>
            </a:endParaRPr>
          </a:p>
          <a:p>
            <a:pPr marL="617537" lvl="1" indent="-457200">
              <a:lnSpc>
                <a:spcPct val="125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you control hundreds of thousands to millions of inverters?</a:t>
            </a:r>
          </a:p>
          <a:p>
            <a:pPr marL="160337" lvl="1" algn="ctr">
              <a:lnSpc>
                <a:spcPct val="125000"/>
              </a:lnSpc>
              <a:buClr>
                <a:srgbClr val="C00000"/>
              </a:buClr>
              <a:defRPr/>
            </a:pPr>
            <a:endParaRPr lang="en-US" altLang="en-US" sz="3200" kern="0" dirty="0"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166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3F91CD-C90E-1945-8157-485CC45A26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1873878"/>
            <a:ext cx="4910137" cy="2397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0A47F1-EB9A-F44E-AFAB-7EAEFFD09E7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726" y="1809532"/>
            <a:ext cx="4838342" cy="25085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B0166E8-321B-0748-BA0B-EE78A4F6F9BF}"/>
              </a:ext>
            </a:extLst>
          </p:cNvPr>
          <p:cNvSpPr/>
          <p:nvPr/>
        </p:nvSpPr>
        <p:spPr>
          <a:xfrm>
            <a:off x="5965309" y="789115"/>
            <a:ext cx="53495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kern="0" dirty="0">
                <a:ea typeface="MS PGothic" charset="-128"/>
              </a:rPr>
              <a:t>Turbine - Inverter dynamics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D2A7D1-C311-9949-9953-AAE90686BA1D}"/>
                  </a:ext>
                </a:extLst>
              </p:cNvPr>
              <p:cNvSpPr txBox="1"/>
              <p:nvPr/>
            </p:nvSpPr>
            <p:spPr>
              <a:xfrm>
                <a:off x="6667500" y="3965108"/>
                <a:ext cx="436645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≜1/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𝑖𝑛𝑣</m:t>
                        </m:r>
                      </m:sub>
                    </m:sSub>
                  </m:oMath>
                </a14:m>
                <a:r>
                  <a:rPr lang="en-US" sz="2000" dirty="0">
                    <a:effectLst/>
                  </a:rPr>
                  <a:t> </a:t>
                </a:r>
                <a:endParaRPr lang="en-US" sz="2000" i="1" dirty="0"/>
              </a:p>
              <a:p>
                <a:r>
                  <a:rPr lang="en-US" sz="2000" i="1" dirty="0"/>
                  <a:t>Model of the mixed source (GFM or GFL</a:t>
                </a:r>
                <a:r>
                  <a:rPr lang="en-US" sz="2000" dirty="0"/>
                  <a:t>)</a:t>
                </a:r>
              </a:p>
              <a:p>
                <a:r>
                  <a:rPr lang="en-US" sz="2000" i="1" dirty="0"/>
                  <a:t>X:  penetration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D2A7D1-C311-9949-9953-AAE90686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0" y="3965108"/>
                <a:ext cx="4366452" cy="1323439"/>
              </a:xfrm>
              <a:prstGeom prst="rect">
                <a:avLst/>
              </a:prstGeom>
              <a:blipFill>
                <a:blip r:embed="rId4"/>
                <a:stretch>
                  <a:fillRect l="-1449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7E44E30C-7CB2-5043-99CE-1C84BD0A0B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262428"/>
                  </p:ext>
                </p:extLst>
              </p:nvPr>
            </p:nvGraphicFramePr>
            <p:xfrm>
              <a:off x="1274953" y="5369052"/>
              <a:ext cx="3360230" cy="917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0115">
                      <a:extLst>
                        <a:ext uri="{9D8B030D-6E8A-4147-A177-3AD203B41FA5}">
                          <a16:colId xmlns:a16="http://schemas.microsoft.com/office/drawing/2014/main" val="2915750114"/>
                        </a:ext>
                      </a:extLst>
                    </a:gridCol>
                    <a:gridCol w="1680115">
                      <a:extLst>
                        <a:ext uri="{9D8B030D-6E8A-4147-A177-3AD203B41FA5}">
                          <a16:colId xmlns:a16="http://schemas.microsoft.com/office/drawing/2014/main" val="3346432786"/>
                        </a:ext>
                      </a:extLst>
                    </a:gridCol>
                  </a:tblGrid>
                  <a:tr h="214884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Generator parameters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9666552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T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A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= 8s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i="1" dirty="0"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</a:rPr>
                            <a:t> = </a:t>
                          </a:r>
                          <a:r>
                            <a:rPr lang="en-US" sz="9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377 rad/s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2202372090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T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B 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= 0.9s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𝑔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,</m:t>
                                  </m:r>
                                  <m:r>
                                    <a:rPr lang="en-US" sz="9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9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= 3.5 s/</a:t>
                          </a:r>
                          <a:r>
                            <a:rPr lang="en-US" sz="900" i="1" dirty="0" err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pu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412216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M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p,gen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= 0.05ω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s 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/pu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𝑀</m:t>
                                    </m:r>
                                  </m:e>
                                  <m:sub>
                                    <m: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𝑔</m:t>
                                    </m:r>
                                    <m: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,</m:t>
                                    </m:r>
                                    <m: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sz="9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SimSun" panose="02010600030101010101" pitchFamily="2" charset="-122"/>
                                  </a:rPr>
                                  <m:t>≜</m:t>
                                </m:r>
                                <m:f>
                                  <m:fPr>
                                    <m:ctrlP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9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SimSun" panose="02010600030101010101" pitchFamily="2" charset="-122"/>
                                      </a:rPr>
                                      <m:t>2</m:t>
                                    </m:r>
                                    <m:sSub>
                                      <m:sSubPr>
                                        <m:ctrlP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𝐻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𝑔</m:t>
                                        </m:r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,</m:t>
                                        </m:r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9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SimSun" panose="02010600030101010101" pitchFamily="2" charset="-122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4485389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7E44E30C-7CB2-5043-99CE-1C84BD0A0B7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79262428"/>
                  </p:ext>
                </p:extLst>
              </p:nvPr>
            </p:nvGraphicFramePr>
            <p:xfrm>
              <a:off x="1274953" y="5369052"/>
              <a:ext cx="3360230" cy="9174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80115">
                      <a:extLst>
                        <a:ext uri="{9D8B030D-6E8A-4147-A177-3AD203B41FA5}">
                          <a16:colId xmlns:a16="http://schemas.microsoft.com/office/drawing/2014/main" val="2915750114"/>
                        </a:ext>
                      </a:extLst>
                    </a:gridCol>
                    <a:gridCol w="1680115">
                      <a:extLst>
                        <a:ext uri="{9D8B030D-6E8A-4147-A177-3AD203B41FA5}">
                          <a16:colId xmlns:a16="http://schemas.microsoft.com/office/drawing/2014/main" val="3346432786"/>
                        </a:ext>
                      </a:extLst>
                    </a:gridCol>
                  </a:tblGrid>
                  <a:tr h="214884"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100" i="1" dirty="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Generator parameters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 hMerge="1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extLst>
                      <a:ext uri="{0D108BD9-81ED-4DB2-BD59-A6C34878D82A}">
                        <a16:rowId xmlns:a16="http://schemas.microsoft.com/office/drawing/2014/main" val="119666552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T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A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= 8s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1515" t="-126667" r="-758" b="-2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2372090"/>
                      </a:ext>
                    </a:extLst>
                  </a:tr>
                  <a:tr h="19202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T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B 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= 0.9s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1515" t="-226667" r="-758" b="-1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216008"/>
                      </a:ext>
                    </a:extLst>
                  </a:tr>
                  <a:tr h="3276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M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p,gen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 = 0.05ω</a:t>
                          </a:r>
                          <a:r>
                            <a:rPr lang="en-US" sz="900" i="1" baseline="-25000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s </a:t>
                          </a:r>
                          <a:r>
                            <a:rPr lang="en-US" sz="900" i="1">
                              <a:effectLst/>
                              <a:latin typeface="Times New Roman" panose="02020603050405020304" pitchFamily="18" charset="0"/>
                              <a:ea typeface="SimSun" panose="02010600030101010101" pitchFamily="2" charset="-122"/>
                            </a:rPr>
                            <a:t>/pu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0" marR="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blipFill>
                          <a:blip r:embed="rId5"/>
                          <a:stretch>
                            <a:fillRect l="-101515" t="-188462" r="-758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8538913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BAFC13-5329-094C-85FD-C0A74A024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154479"/>
              </p:ext>
            </p:extLst>
          </p:nvPr>
        </p:nvGraphicFramePr>
        <p:xfrm>
          <a:off x="6667500" y="5385816"/>
          <a:ext cx="1347943" cy="667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943">
                  <a:extLst>
                    <a:ext uri="{9D8B030D-6E8A-4147-A177-3AD203B41FA5}">
                      <a16:colId xmlns:a16="http://schemas.microsoft.com/office/drawing/2014/main" val="658684931"/>
                    </a:ext>
                  </a:extLst>
                </a:gridCol>
              </a:tblGrid>
              <a:tr h="228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GFL parameters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457244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en-US" sz="9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p,inv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0.05ω</a:t>
                      </a:r>
                      <a:r>
                        <a:rPr lang="en-US" sz="9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9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51103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</a:t>
                      </a:r>
                      <a:r>
                        <a:rPr lang="en-US" sz="900" b="1" i="1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</a:t>
                      </a:r>
                      <a:r>
                        <a:rPr lang="en-US" sz="9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= 0.5s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70375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9A6245-431D-5B45-89B1-ECB87F5499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07930"/>
              </p:ext>
            </p:extLst>
          </p:nvPr>
        </p:nvGraphicFramePr>
        <p:xfrm>
          <a:off x="9266291" y="5390388"/>
          <a:ext cx="1347943" cy="667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7943">
                  <a:extLst>
                    <a:ext uri="{9D8B030D-6E8A-4147-A177-3AD203B41FA5}">
                      <a16:colId xmlns:a16="http://schemas.microsoft.com/office/drawing/2014/main" val="658684931"/>
                    </a:ext>
                  </a:extLst>
                </a:gridCol>
              </a:tblGrid>
              <a:tr h="2280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GFM parameters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4457244"/>
                  </a:ext>
                </a:extLst>
              </a:tr>
              <a:tr h="2383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en-US" sz="900" i="1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p,inv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= 0.05ω</a:t>
                      </a:r>
                      <a:r>
                        <a:rPr lang="en-US" sz="900" i="1" baseline="-25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 </a:t>
                      </a:r>
                      <a:r>
                        <a:rPr lang="en-US" sz="9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9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4511039"/>
                  </a:ext>
                </a:extLst>
              </a:tr>
              <a:tr h="2011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</a:t>
                      </a:r>
                      <a:r>
                        <a:rPr lang="en-US" sz="900" b="1" i="1" baseline="-250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</a:t>
                      </a:r>
                      <a:r>
                        <a:rPr lang="en-US" sz="900" b="1" i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= 7.96 </a:t>
                      </a:r>
                      <a:r>
                        <a:rPr lang="en-US" sz="900" b="1" i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ms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47037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59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2FD87-E385-0C47-863D-7CC4EA59F46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4955" r="3698"/>
          <a:stretch/>
        </p:blipFill>
        <p:spPr bwMode="auto">
          <a:xfrm>
            <a:off x="2611911" y="1101108"/>
            <a:ext cx="5286490" cy="30052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C089E1-6E6E-8F4F-915C-BD000CDD1D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41" y="4329963"/>
            <a:ext cx="7166517" cy="24532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C0A592D-9393-2E43-952C-A7E0D89AE6F5}"/>
              </a:ext>
            </a:extLst>
          </p:cNvPr>
          <p:cNvSpPr/>
          <p:nvPr/>
        </p:nvSpPr>
        <p:spPr>
          <a:xfrm>
            <a:off x="8570989" y="1101108"/>
            <a:ext cx="3224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GFM Inverters Increases Damping in   Power System</a:t>
            </a:r>
          </a:p>
        </p:txBody>
      </p:sp>
    </p:spTree>
    <p:extLst>
      <p:ext uri="{BB962C8B-B14F-4D97-AF65-F5344CB8AC3E}">
        <p14:creationId xmlns:p14="http://schemas.microsoft.com/office/powerpoint/2010/main" val="197750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717536" y="210144"/>
            <a:ext cx="4474464" cy="1120610"/>
          </a:xfrm>
        </p:spPr>
        <p:txBody>
          <a:bodyPr/>
          <a:lstStyle/>
          <a:p>
            <a:pPr algn="ctr"/>
            <a:r>
              <a:rPr lang="en-US" sz="3200" dirty="0"/>
              <a:t>High level of inverter-based resources </a:t>
            </a:r>
            <a:br>
              <a:rPr lang="en-US" sz="3200" b="1" i="1" dirty="0"/>
            </a:br>
            <a:br>
              <a:rPr lang="en-US" sz="3200" b="1" i="1" dirty="0"/>
            </a:br>
            <a:endParaRPr lang="en-US" sz="3200" b="1" i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C31AA2-86BA-0F4D-BBAB-F5C74D7968F9}"/>
              </a:ext>
            </a:extLst>
          </p:cNvPr>
          <p:cNvSpPr/>
          <p:nvPr/>
        </p:nvSpPr>
        <p:spPr>
          <a:xfrm>
            <a:off x="178660" y="1330754"/>
            <a:ext cx="11646994" cy="4694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337" lvl="1">
              <a:lnSpc>
                <a:spcPct val="125000"/>
              </a:lnSpc>
              <a:buClr>
                <a:schemeClr val="tx1"/>
              </a:buClr>
              <a:defRPr/>
            </a:pPr>
            <a:r>
              <a:rPr lang="en-US" altLang="en-US" sz="2400" b="1" i="1" kern="0" dirty="0">
                <a:latin typeface="+mj-lt"/>
                <a:ea typeface="MS PGothic" charset="-128"/>
              </a:rPr>
              <a:t>Major Questions</a:t>
            </a:r>
          </a:p>
          <a:p>
            <a:pPr marL="160337" lvl="1">
              <a:lnSpc>
                <a:spcPct val="125000"/>
              </a:lnSpc>
              <a:buClr>
                <a:schemeClr val="tx1"/>
              </a:buClr>
              <a:defRPr/>
            </a:pPr>
            <a:r>
              <a:rPr lang="en-US" altLang="en-US" sz="3200" kern="0" dirty="0">
                <a:solidFill>
                  <a:schemeClr val="bg1">
                    <a:lumMod val="50000"/>
                  </a:schemeClr>
                </a:solidFill>
                <a:latin typeface="+mj-lt"/>
                <a:ea typeface="MS PGothic" charset="-128"/>
              </a:rPr>
              <a:t>Large turbine - Inverter dynamics?</a:t>
            </a:r>
          </a:p>
          <a:p>
            <a:pPr marL="160337" lvl="1">
              <a:lnSpc>
                <a:spcPct val="125000"/>
              </a:lnSpc>
              <a:buClr>
                <a:schemeClr val="tx1"/>
              </a:buClr>
              <a:defRPr/>
            </a:pPr>
            <a:endParaRPr lang="en-US" sz="3200" dirty="0">
              <a:latin typeface="+mj-lt"/>
            </a:endParaRPr>
          </a:p>
          <a:p>
            <a:pPr marL="160337" lvl="1">
              <a:lnSpc>
                <a:spcPct val="125000"/>
              </a:lnSpc>
              <a:buClr>
                <a:schemeClr val="tx1"/>
              </a:buClr>
              <a:defRPr/>
            </a:pPr>
            <a:r>
              <a:rPr lang="en-US" sz="3200" dirty="0">
                <a:latin typeface="+mj-lt"/>
              </a:rPr>
              <a:t>How do you control hundreds of thousands to millions of inverters?</a:t>
            </a:r>
          </a:p>
          <a:p>
            <a:pPr marL="1031875" lvl="1" indent="-457200">
              <a:buFont typeface="Arial" panose="020B0604020202020204" pitchFamily="34" charset="0"/>
              <a:buChar char="•"/>
              <a:tabLst>
                <a:tab pos="1763713" algn="l"/>
              </a:tabLst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Autonomous frequency stabilization </a:t>
            </a:r>
          </a:p>
          <a:p>
            <a:pPr marL="1031875" lvl="1" indent="-457200">
              <a:buFont typeface="Arial" panose="020B0604020202020204" pitchFamily="34" charset="0"/>
              <a:buChar char="•"/>
              <a:tabLst>
                <a:tab pos="1763713" algn="l"/>
              </a:tabLst>
              <a:defRPr/>
            </a:pPr>
            <a:r>
              <a:rPr lang="en-US" sz="2800" dirty="0"/>
              <a:t>Autonomous relief of overloaded GFM inverters</a:t>
            </a:r>
          </a:p>
          <a:p>
            <a:pPr marL="1031875" lvl="1" indent="-457200">
              <a:buFont typeface="Arial" panose="020B0604020202020204" pitchFamily="34" charset="0"/>
              <a:buChar char="•"/>
              <a:tabLst>
                <a:tab pos="1763713" algn="l"/>
              </a:tabLst>
              <a:defRPr/>
            </a:pPr>
            <a:r>
              <a:rPr lang="en-US" sz="2800" dirty="0"/>
              <a:t>Implementation of GFM PV systems with autonomous  reserves</a:t>
            </a:r>
          </a:p>
          <a:p>
            <a:pPr marL="574675" lvl="1">
              <a:tabLst>
                <a:tab pos="1763713" algn="l"/>
              </a:tabLst>
              <a:defRPr/>
            </a:pPr>
            <a:endParaRPr lang="en-US" sz="2800" dirty="0"/>
          </a:p>
          <a:p>
            <a:pPr marL="160337" lvl="1">
              <a:lnSpc>
                <a:spcPct val="125000"/>
              </a:lnSpc>
              <a:buClr>
                <a:srgbClr val="C00000"/>
              </a:buClr>
              <a:defRPr/>
            </a:pPr>
            <a:endParaRPr lang="en-US" altLang="en-US" sz="3200" kern="0" dirty="0">
              <a:latin typeface="Calibri" charset="0"/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36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55404</TotalTime>
  <Words>581</Words>
  <Application>Microsoft Macintosh PowerPoint</Application>
  <PresentationFormat>Widescreen</PresentationFormat>
  <Paragraphs>146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ＭＳ 明朝</vt:lpstr>
      <vt:lpstr>MS PGothic</vt:lpstr>
      <vt:lpstr>MS PGothic</vt:lpstr>
      <vt:lpstr>宋体</vt:lpstr>
      <vt:lpstr>宋体</vt:lpstr>
      <vt:lpstr>ヒラギノ角ゴ Pro W3</vt:lpstr>
      <vt:lpstr>Arial</vt:lpstr>
      <vt:lpstr>Calibri</vt:lpstr>
      <vt:lpstr>Cambria Math</vt:lpstr>
      <vt:lpstr>Helvetica</vt:lpstr>
      <vt:lpstr>Symbol</vt:lpstr>
      <vt:lpstr>Times New Roman</vt:lpstr>
      <vt:lpstr>Office Theme</vt:lpstr>
      <vt:lpstr>Visio</vt:lpstr>
      <vt:lpstr>2 MW/ 4MW-hr Storage system SRJ     2012</vt:lpstr>
      <vt:lpstr>High level of inverter-based resources   </vt:lpstr>
      <vt:lpstr>PowerPoint Presentation</vt:lpstr>
      <vt:lpstr>PowerPoint Presentation</vt:lpstr>
      <vt:lpstr>PowerPoint Presentation</vt:lpstr>
      <vt:lpstr>High level of inverter-based resources   </vt:lpstr>
      <vt:lpstr>PowerPoint Presentation</vt:lpstr>
      <vt:lpstr>PowerPoint Presentation</vt:lpstr>
      <vt:lpstr>High level of inverter-based resources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Energy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Microgrid Project</dc:title>
  <dc:creator>DBSowd1</dc:creator>
  <cp:lastModifiedBy>Robert Lasseter</cp:lastModifiedBy>
  <cp:revision>443</cp:revision>
  <cp:lastPrinted>2017-10-30T18:05:50Z</cp:lastPrinted>
  <dcterms:created xsi:type="dcterms:W3CDTF">2012-08-30T16:46:07Z</dcterms:created>
  <dcterms:modified xsi:type="dcterms:W3CDTF">2019-10-29T23:41:35Z</dcterms:modified>
</cp:coreProperties>
</file>