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4" r:id="rId5"/>
  </p:sldMasterIdLst>
  <p:notesMasterIdLst>
    <p:notesMasterId r:id="rId26"/>
  </p:notesMasterIdLst>
  <p:handoutMasterIdLst>
    <p:handoutMasterId r:id="rId27"/>
  </p:handoutMasterIdLst>
  <p:sldIdLst>
    <p:sldId id="384" r:id="rId6"/>
    <p:sldId id="339" r:id="rId7"/>
    <p:sldId id="262" r:id="rId8"/>
    <p:sldId id="329" r:id="rId9"/>
    <p:sldId id="385" r:id="rId10"/>
    <p:sldId id="312" r:id="rId11"/>
    <p:sldId id="2078" r:id="rId12"/>
    <p:sldId id="2068" r:id="rId13"/>
    <p:sldId id="276" r:id="rId14"/>
    <p:sldId id="307" r:id="rId15"/>
    <p:sldId id="286" r:id="rId16"/>
    <p:sldId id="315" r:id="rId17"/>
    <p:sldId id="357" r:id="rId18"/>
    <p:sldId id="2103" r:id="rId19"/>
    <p:sldId id="2069" r:id="rId20"/>
    <p:sldId id="323" r:id="rId21"/>
    <p:sldId id="321" r:id="rId22"/>
    <p:sldId id="364" r:id="rId23"/>
    <p:sldId id="2137" r:id="rId24"/>
    <p:sldId id="304"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ndono, Carmina" initials="LC" lastIdx="3" clrIdx="0">
    <p:extLst>
      <p:ext uri="{19B8F6BF-5375-455C-9EA6-DF929625EA0E}">
        <p15:presenceInfo xmlns:p15="http://schemas.microsoft.com/office/powerpoint/2012/main" userId="S-1-5-21-2121103884-806620016-247139262-540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0F4FE"/>
    <a:srgbClr val="596A85"/>
    <a:srgbClr val="3B4759"/>
    <a:srgbClr val="242852"/>
    <a:srgbClr val="1F5FA0"/>
    <a:srgbClr val="3477B2"/>
    <a:srgbClr val="3184D7"/>
    <a:srgbClr val="5695CE"/>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42" autoAdjust="0"/>
    <p:restoredTop sz="94660"/>
  </p:normalViewPr>
  <p:slideViewPr>
    <p:cSldViewPr snapToGrid="0">
      <p:cViewPr varScale="1">
        <p:scale>
          <a:sx n="114" d="100"/>
          <a:sy n="114" d="100"/>
        </p:scale>
        <p:origin x="858" y="114"/>
      </p:cViewPr>
      <p:guideLst/>
    </p:cSldViewPr>
  </p:slideViewPr>
  <p:notesTextViewPr>
    <p:cViewPr>
      <p:scale>
        <a:sx n="3" d="2"/>
        <a:sy n="3" d="2"/>
      </p:scale>
      <p:origin x="0" y="0"/>
    </p:cViewPr>
  </p:notesTextViewPr>
  <p:sorterViewPr>
    <p:cViewPr>
      <p:scale>
        <a:sx n="55" d="100"/>
        <a:sy n="55" d="100"/>
      </p:scale>
      <p:origin x="0" y="-65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d.nsf.gov\NSF\Users\apahwa\My%20Documents\ECCS\NSF%20Funding.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219"/>
        <c:overlap val="-27"/>
        <c:axId val="542121712"/>
        <c:axId val="536986696"/>
      </c:barChart>
      <c:catAx>
        <c:axId val="542121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536986696"/>
        <c:crosses val="autoZero"/>
        <c:auto val="1"/>
        <c:lblAlgn val="ctr"/>
        <c:lblOffset val="100"/>
        <c:noMultiLvlLbl val="0"/>
      </c:catAx>
      <c:valAx>
        <c:axId val="53698669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542121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Sheet1!$A$1:$A$11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numCache>
            </c:numRef>
          </c:cat>
          <c:val>
            <c:numRef>
              <c:f>Sheet1!$B$1:$B$11</c:f>
              <c:numCache>
                <c:formatCode>_("$"* #,##0.00_);_("$"* \(#,##0.00\);_("$"* "-"??_);_(@_)</c:formatCode>
                <c:ptCount val="11"/>
                <c:pt idx="0">
                  <c:v>6.8719999999999999</c:v>
                </c:pt>
                <c:pt idx="1">
                  <c:v>6.8719999999999999</c:v>
                </c:pt>
                <c:pt idx="2">
                  <c:v>7.0330000000000004</c:v>
                </c:pt>
                <c:pt idx="3">
                  <c:v>6.9009999999999998</c:v>
                </c:pt>
                <c:pt idx="4">
                  <c:v>7.1310000000000002</c:v>
                </c:pt>
                <c:pt idx="5">
                  <c:v>7.3440000000000003</c:v>
                </c:pt>
                <c:pt idx="6">
                  <c:v>7.4939999999999998</c:v>
                </c:pt>
                <c:pt idx="7">
                  <c:v>7.4720000000000004</c:v>
                </c:pt>
                <c:pt idx="8">
                  <c:v>7.82</c:v>
                </c:pt>
                <c:pt idx="9">
                  <c:v>8.07</c:v>
                </c:pt>
              </c:numCache>
            </c:numRef>
          </c:val>
          <c:extLst>
            <c:ext xmlns:c16="http://schemas.microsoft.com/office/drawing/2014/chart" uri="{C3380CC4-5D6E-409C-BE32-E72D297353CC}">
              <c16:uniqueId val="{00000000-B4DE-4818-9912-13EB0D47144B}"/>
            </c:ext>
          </c:extLst>
        </c:ser>
        <c:dLbls>
          <c:showLegendKey val="0"/>
          <c:showVal val="0"/>
          <c:showCatName val="0"/>
          <c:showSerName val="0"/>
          <c:showPercent val="0"/>
          <c:showBubbleSize val="0"/>
        </c:dLbls>
        <c:gapWidth val="219"/>
        <c:overlap val="-27"/>
        <c:axId val="542121712"/>
        <c:axId val="536986696"/>
      </c:barChart>
      <c:catAx>
        <c:axId val="542121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36986696"/>
        <c:crosses val="autoZero"/>
        <c:auto val="1"/>
        <c:lblAlgn val="ctr"/>
        <c:lblOffset val="100"/>
        <c:noMultiLvlLbl val="0"/>
      </c:catAx>
      <c:valAx>
        <c:axId val="53698669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42121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721803929223511E-2"/>
          <c:y val="4.7017978128494564E-2"/>
          <c:w val="0.87558733615194184"/>
          <c:h val="0.62545713834466066"/>
        </c:manualLayout>
      </c:layout>
      <c:barChart>
        <c:barDir val="col"/>
        <c:grouping val="stacked"/>
        <c:varyColors val="0"/>
        <c:ser>
          <c:idx val="0"/>
          <c:order val="0"/>
          <c:tx>
            <c:strRef>
              <c:f>Sheet1!$B$3</c:f>
              <c:strCache>
                <c:ptCount val="1"/>
                <c:pt idx="0">
                  <c:v>ENG</c:v>
                </c:pt>
              </c:strCache>
            </c:strRef>
          </c:tx>
          <c:spPr>
            <a:solidFill>
              <a:schemeClr val="accent1"/>
            </a:solidFill>
            <a:ln>
              <a:noFill/>
            </a:ln>
            <a:effectLst/>
          </c:spPr>
          <c:invertIfNegative val="0"/>
          <c:cat>
            <c:strRef>
              <c:f>Sheet1!$S$2:$W$2</c:f>
              <c:strCache>
                <c:ptCount val="5"/>
                <c:pt idx="0">
                  <c:v>FY 2016</c:v>
                </c:pt>
                <c:pt idx="1">
                  <c:v>FY 2017</c:v>
                </c:pt>
                <c:pt idx="2">
                  <c:v>FY 2018</c:v>
                </c:pt>
                <c:pt idx="3">
                  <c:v>FY 2019 Plan</c:v>
                </c:pt>
                <c:pt idx="4">
                  <c:v>FY 2020 Request</c:v>
                </c:pt>
              </c:strCache>
            </c:strRef>
          </c:cat>
          <c:val>
            <c:numRef>
              <c:f>Sheet1!$S$3:$W$3</c:f>
              <c:numCache>
                <c:formatCode>"$"#,##0.00_);[Red]\("$"#,##0.00\)</c:formatCode>
                <c:ptCount val="5"/>
                <c:pt idx="0">
                  <c:v>727.15</c:v>
                </c:pt>
                <c:pt idx="1">
                  <c:v>731.87</c:v>
                </c:pt>
                <c:pt idx="2">
                  <c:v>767.92</c:v>
                </c:pt>
                <c:pt idx="3">
                  <c:v>779.19</c:v>
                </c:pt>
              </c:numCache>
            </c:numRef>
          </c:val>
          <c:extLst>
            <c:ext xmlns:c16="http://schemas.microsoft.com/office/drawing/2014/chart" uri="{C3380CC4-5D6E-409C-BE32-E72D297353CC}">
              <c16:uniqueId val="{00000000-12AA-4EFB-9D24-76771479F66B}"/>
            </c:ext>
          </c:extLst>
        </c:ser>
        <c:ser>
          <c:idx val="1"/>
          <c:order val="1"/>
          <c:tx>
            <c:strRef>
              <c:f>Sheet1!$B$4</c:f>
              <c:strCache>
                <c:ptCount val="1"/>
                <c:pt idx="0">
                  <c:v>ENG ARRA</c:v>
                </c:pt>
              </c:strCache>
            </c:strRef>
          </c:tx>
          <c:spPr>
            <a:solidFill>
              <a:schemeClr val="accent2"/>
            </a:solidFill>
            <a:ln>
              <a:noFill/>
            </a:ln>
            <a:effectLst/>
          </c:spPr>
          <c:invertIfNegative val="0"/>
          <c:cat>
            <c:strRef>
              <c:f>Sheet1!$S$2:$W$2</c:f>
              <c:strCache>
                <c:ptCount val="5"/>
                <c:pt idx="0">
                  <c:v>FY 2016</c:v>
                </c:pt>
                <c:pt idx="1">
                  <c:v>FY 2017</c:v>
                </c:pt>
                <c:pt idx="2">
                  <c:v>FY 2018</c:v>
                </c:pt>
                <c:pt idx="3">
                  <c:v>FY 2019 Plan</c:v>
                </c:pt>
                <c:pt idx="4">
                  <c:v>FY 2020 Request</c:v>
                </c:pt>
              </c:strCache>
            </c:strRef>
          </c:cat>
          <c:val>
            <c:numRef>
              <c:f>Sheet1!$S$4:$W$4</c:f>
              <c:numCache>
                <c:formatCode>General</c:formatCode>
                <c:ptCount val="5"/>
              </c:numCache>
            </c:numRef>
          </c:val>
          <c:extLst>
            <c:ext xmlns:c16="http://schemas.microsoft.com/office/drawing/2014/chart" uri="{C3380CC4-5D6E-409C-BE32-E72D297353CC}">
              <c16:uniqueId val="{00000001-12AA-4EFB-9D24-76771479F66B}"/>
            </c:ext>
          </c:extLst>
        </c:ser>
        <c:ser>
          <c:idx val="2"/>
          <c:order val="2"/>
          <c:tx>
            <c:strRef>
              <c:f>Sheet1!$B$5</c:f>
              <c:strCache>
                <c:ptCount val="1"/>
                <c:pt idx="0">
                  <c:v>SBIR/STTR</c:v>
                </c:pt>
              </c:strCache>
            </c:strRef>
          </c:tx>
          <c:spPr>
            <a:solidFill>
              <a:schemeClr val="tx2">
                <a:lumMod val="60000"/>
                <a:lumOff val="40000"/>
              </a:schemeClr>
            </a:solidFill>
            <a:ln>
              <a:noFill/>
            </a:ln>
            <a:effectLst/>
          </c:spPr>
          <c:invertIfNegative val="0"/>
          <c:cat>
            <c:strRef>
              <c:f>Sheet1!$S$2:$W$2</c:f>
              <c:strCache>
                <c:ptCount val="5"/>
                <c:pt idx="0">
                  <c:v>FY 2016</c:v>
                </c:pt>
                <c:pt idx="1">
                  <c:v>FY 2017</c:v>
                </c:pt>
                <c:pt idx="2">
                  <c:v>FY 2018</c:v>
                </c:pt>
                <c:pt idx="3">
                  <c:v>FY 2019 Plan</c:v>
                </c:pt>
                <c:pt idx="4">
                  <c:v>FY 2020 Request</c:v>
                </c:pt>
              </c:strCache>
            </c:strRef>
          </c:cat>
          <c:val>
            <c:numRef>
              <c:f>Sheet1!$S$5:$W$5</c:f>
              <c:numCache>
                <c:formatCode>"$"#,##0.00_);[Red]\("$"#,##0.00\)</c:formatCode>
                <c:ptCount val="5"/>
                <c:pt idx="0">
                  <c:v>188.52</c:v>
                </c:pt>
                <c:pt idx="1">
                  <c:v>199.05</c:v>
                </c:pt>
                <c:pt idx="2">
                  <c:v>209.98</c:v>
                </c:pt>
                <c:pt idx="3">
                  <c:v>216.58</c:v>
                </c:pt>
              </c:numCache>
            </c:numRef>
          </c:val>
          <c:extLst>
            <c:ext xmlns:c16="http://schemas.microsoft.com/office/drawing/2014/chart" uri="{C3380CC4-5D6E-409C-BE32-E72D297353CC}">
              <c16:uniqueId val="{00000002-12AA-4EFB-9D24-76771479F66B}"/>
            </c:ext>
          </c:extLst>
        </c:ser>
        <c:ser>
          <c:idx val="3"/>
          <c:order val="3"/>
          <c:tx>
            <c:strRef>
              <c:f>Sheet1!$B$6</c:f>
              <c:strCache>
                <c:ptCount val="1"/>
                <c:pt idx="0">
                  <c:v>SBIR/STTR ARRA</c:v>
                </c:pt>
              </c:strCache>
            </c:strRef>
          </c:tx>
          <c:spPr>
            <a:solidFill>
              <a:schemeClr val="accent4"/>
            </a:solidFill>
            <a:ln>
              <a:noFill/>
            </a:ln>
            <a:effectLst/>
          </c:spPr>
          <c:invertIfNegative val="0"/>
          <c:cat>
            <c:strRef>
              <c:f>Sheet1!$S$2:$W$2</c:f>
              <c:strCache>
                <c:ptCount val="5"/>
                <c:pt idx="0">
                  <c:v>FY 2016</c:v>
                </c:pt>
                <c:pt idx="1">
                  <c:v>FY 2017</c:v>
                </c:pt>
                <c:pt idx="2">
                  <c:v>FY 2018</c:v>
                </c:pt>
                <c:pt idx="3">
                  <c:v>FY 2019 Plan</c:v>
                </c:pt>
                <c:pt idx="4">
                  <c:v>FY 2020 Request</c:v>
                </c:pt>
              </c:strCache>
            </c:strRef>
          </c:cat>
          <c:val>
            <c:numRef>
              <c:f>Sheet1!$S$6:$W$6</c:f>
              <c:numCache>
                <c:formatCode>General</c:formatCode>
                <c:ptCount val="5"/>
              </c:numCache>
            </c:numRef>
          </c:val>
          <c:extLst>
            <c:ext xmlns:c16="http://schemas.microsoft.com/office/drawing/2014/chart" uri="{C3380CC4-5D6E-409C-BE32-E72D297353CC}">
              <c16:uniqueId val="{00000003-12AA-4EFB-9D24-76771479F66B}"/>
            </c:ext>
          </c:extLst>
        </c:ser>
        <c:ser>
          <c:idx val="4"/>
          <c:order val="4"/>
          <c:tx>
            <c:strRef>
              <c:f>Sheet1!$B$7</c:f>
              <c:strCache>
                <c:ptCount val="1"/>
                <c:pt idx="0">
                  <c:v>ENG Request</c:v>
                </c:pt>
              </c:strCache>
            </c:strRef>
          </c:tx>
          <c:spPr>
            <a:solidFill>
              <a:schemeClr val="accent3"/>
            </a:solidFill>
            <a:ln>
              <a:noFill/>
            </a:ln>
            <a:effectLst/>
          </c:spPr>
          <c:invertIfNegative val="0"/>
          <c:cat>
            <c:strRef>
              <c:f>Sheet1!$S$2:$W$2</c:f>
              <c:strCache>
                <c:ptCount val="5"/>
                <c:pt idx="0">
                  <c:v>FY 2016</c:v>
                </c:pt>
                <c:pt idx="1">
                  <c:v>FY 2017</c:v>
                </c:pt>
                <c:pt idx="2">
                  <c:v>FY 2018</c:v>
                </c:pt>
                <c:pt idx="3">
                  <c:v>FY 2019 Plan</c:v>
                </c:pt>
                <c:pt idx="4">
                  <c:v>FY 2020 Request</c:v>
                </c:pt>
              </c:strCache>
            </c:strRef>
          </c:cat>
          <c:val>
            <c:numRef>
              <c:f>Sheet1!$S$7:$W$7</c:f>
              <c:numCache>
                <c:formatCode>General</c:formatCode>
                <c:ptCount val="5"/>
                <c:pt idx="4" formatCode="&quot;$&quot;#,##0.00_);[Red]\(&quot;$&quot;#,##0.00\)">
                  <c:v>686.27</c:v>
                </c:pt>
              </c:numCache>
            </c:numRef>
          </c:val>
          <c:extLst>
            <c:ext xmlns:c16="http://schemas.microsoft.com/office/drawing/2014/chart" uri="{C3380CC4-5D6E-409C-BE32-E72D297353CC}">
              <c16:uniqueId val="{00000002-7390-4723-88AA-6E021A927A9D}"/>
            </c:ext>
          </c:extLst>
        </c:ser>
        <c:ser>
          <c:idx val="5"/>
          <c:order val="5"/>
          <c:tx>
            <c:strRef>
              <c:f>Sheet1!$B$8</c:f>
              <c:strCache>
                <c:ptCount val="1"/>
                <c:pt idx="0">
                  <c:v>SBIR/STTR Request</c:v>
                </c:pt>
              </c:strCache>
            </c:strRef>
          </c:tx>
          <c:spPr>
            <a:solidFill>
              <a:schemeClr val="accent4">
                <a:lumMod val="75000"/>
              </a:schemeClr>
            </a:solidFill>
            <a:ln>
              <a:noFill/>
            </a:ln>
            <a:effectLst/>
          </c:spPr>
          <c:invertIfNegative val="0"/>
          <c:cat>
            <c:strRef>
              <c:f>Sheet1!$S$2:$W$2</c:f>
              <c:strCache>
                <c:ptCount val="5"/>
                <c:pt idx="0">
                  <c:v>FY 2016</c:v>
                </c:pt>
                <c:pt idx="1">
                  <c:v>FY 2017</c:v>
                </c:pt>
                <c:pt idx="2">
                  <c:v>FY 2018</c:v>
                </c:pt>
                <c:pt idx="3">
                  <c:v>FY 2019 Plan</c:v>
                </c:pt>
                <c:pt idx="4">
                  <c:v>FY 2020 Request</c:v>
                </c:pt>
              </c:strCache>
            </c:strRef>
          </c:cat>
          <c:val>
            <c:numRef>
              <c:f>Sheet1!$S$8:$W$8</c:f>
              <c:numCache>
                <c:formatCode>General</c:formatCode>
                <c:ptCount val="5"/>
                <c:pt idx="4" formatCode="&quot;$&quot;#,##0.00_);[Red]\(&quot;$&quot;#,##0.00\)">
                  <c:v>195.15</c:v>
                </c:pt>
              </c:numCache>
            </c:numRef>
          </c:val>
          <c:extLst>
            <c:ext xmlns:c16="http://schemas.microsoft.com/office/drawing/2014/chart" uri="{C3380CC4-5D6E-409C-BE32-E72D297353CC}">
              <c16:uniqueId val="{00000003-7390-4723-88AA-6E021A927A9D}"/>
            </c:ext>
          </c:extLst>
        </c:ser>
        <c:dLbls>
          <c:showLegendKey val="0"/>
          <c:showVal val="0"/>
          <c:showCatName val="0"/>
          <c:showSerName val="0"/>
          <c:showPercent val="0"/>
          <c:showBubbleSize val="0"/>
        </c:dLbls>
        <c:gapWidth val="150"/>
        <c:overlap val="100"/>
        <c:axId val="-2067094416"/>
        <c:axId val="-2069413520"/>
      </c:barChart>
      <c:catAx>
        <c:axId val="-2067094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9413520"/>
        <c:crosses val="autoZero"/>
        <c:auto val="1"/>
        <c:lblAlgn val="ctr"/>
        <c:lblOffset val="100"/>
        <c:tickLblSkip val="1"/>
        <c:tickMarkSkip val="1"/>
        <c:noMultiLvlLbl val="0"/>
      </c:catAx>
      <c:valAx>
        <c:axId val="-2069413520"/>
        <c:scaling>
          <c:orientation val="minMax"/>
          <c:max val="1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a:t>
                </a:r>
                <a:r>
                  <a:rPr lang="en-US" sz="1600" baseline="0" dirty="0"/>
                  <a:t> Million</a:t>
                </a:r>
                <a:endParaRPr lang="en-US" sz="1600" dirty="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_);[Red]\(\$#,##0\)" sourceLinked="0"/>
        <c:majorTickMark val="none"/>
        <c:minorTickMark val="none"/>
        <c:tickLblPos val="nextTo"/>
        <c:spPr>
          <a:noFill/>
          <a:ln>
            <a:noFill/>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7094416"/>
        <c:crosses val="autoZero"/>
        <c:crossBetween val="between"/>
        <c:majorUnit val="200"/>
        <c:minorUnit val="50"/>
      </c:valAx>
      <c:spPr>
        <a:noFill/>
        <a:ln>
          <a:noFill/>
        </a:ln>
        <a:effectLst/>
      </c:spPr>
    </c:plotArea>
    <c:legend>
      <c:legendPos val="b"/>
      <c:legendEntry>
        <c:idx val="1"/>
        <c:delete val="1"/>
      </c:legendEntry>
      <c:legendEntry>
        <c:idx val="3"/>
        <c:delete val="1"/>
      </c:legendEntry>
      <c:layout>
        <c:manualLayout>
          <c:xMode val="edge"/>
          <c:yMode val="edge"/>
          <c:x val="4.7290248465115231E-2"/>
          <c:y val="0.86084384869731712"/>
          <c:w val="0.59259951355574891"/>
          <c:h val="7.4626445408249892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A998E1-5C8C-6F46-A8AD-C17C30892BE0}" type="doc">
      <dgm:prSet loTypeId="urn:microsoft.com/office/officeart/2005/8/layout/cycle1" loCatId="" qsTypeId="urn:microsoft.com/office/officeart/2005/8/quickstyle/simple4" qsCatId="simple" csTypeId="urn:microsoft.com/office/officeart/2005/8/colors/accent6_2" csCatId="accent6" phldr="1"/>
      <dgm:spPr/>
      <dgm:t>
        <a:bodyPr/>
        <a:lstStyle/>
        <a:p>
          <a:endParaRPr lang="en-US"/>
        </a:p>
      </dgm:t>
    </dgm:pt>
    <dgm:pt modelId="{B945B1C9-7BFF-2746-8D90-3DD76E4E1AF7}">
      <dgm:prSet phldrT="[Text]" custT="1"/>
      <dgm:spPr>
        <a:xfrm>
          <a:off x="2074479" y="504946"/>
          <a:ext cx="1613740" cy="958084"/>
        </a:xfrm>
        <a:prstGeom prst="rect">
          <a:avLst/>
        </a:prstGeom>
        <a:noFill/>
        <a:ln>
          <a:noFill/>
        </a:ln>
        <a:effectLst/>
      </dgm:spPr>
      <dgm:t>
        <a:bodyPr/>
        <a:lstStyle/>
        <a:p>
          <a:pPr>
            <a:buNone/>
          </a:pPr>
          <a:r>
            <a:rPr lang="en-US" sz="1800" b="1" dirty="0">
              <a:solidFill>
                <a:sysClr val="windowText" lastClr="000000">
                  <a:hueOff val="0"/>
                  <a:satOff val="0"/>
                  <a:lumOff val="0"/>
                  <a:alphaOff val="0"/>
                </a:sysClr>
              </a:solidFill>
              <a:latin typeface="Calibri" panose="020F0502020204030204"/>
              <a:ea typeface="+mn-ea"/>
              <a:cs typeface="+mn-cs"/>
            </a:rPr>
            <a:t>Community Impact</a:t>
          </a:r>
        </a:p>
      </dgm:t>
    </dgm:pt>
    <dgm:pt modelId="{A06346FE-DD00-224C-9769-C7E6414468EE}" type="parTrans" cxnId="{9E9EFB0C-B978-4F42-9075-B5A22A8DF8C4}">
      <dgm:prSet/>
      <dgm:spPr/>
      <dgm:t>
        <a:bodyPr/>
        <a:lstStyle/>
        <a:p>
          <a:endParaRPr lang="en-US"/>
        </a:p>
      </dgm:t>
    </dgm:pt>
    <dgm:pt modelId="{22B42A9A-ACEC-5041-9A15-6F3B06F3BDCC}" type="sibTrans" cxnId="{9E9EFB0C-B978-4F42-9075-B5A22A8DF8C4}">
      <dgm:prSet/>
      <dgm:spPr>
        <a:xfrm>
          <a:off x="1114870" y="-448"/>
          <a:ext cx="1968875" cy="1968875"/>
        </a:xfrm>
        <a:prstGeom prst="circularArrow">
          <a:avLst>
            <a:gd name="adj1" fmla="val 9489"/>
            <a:gd name="adj2" fmla="val 685521"/>
            <a:gd name="adj3" fmla="val 7848019"/>
            <a:gd name="adj4" fmla="val 2266460"/>
            <a:gd name="adj5" fmla="val 11070"/>
          </a:avLst>
        </a:prstGeom>
        <a:gradFill rotWithShape="0">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dgm:spPr>
      <dgm:t>
        <a:bodyPr/>
        <a:lstStyle/>
        <a:p>
          <a:endParaRPr lang="en-US"/>
        </a:p>
      </dgm:t>
    </dgm:pt>
    <dgm:pt modelId="{38E1BCA6-CD20-4146-956E-381E3316FE10}">
      <dgm:prSet phldrT="[Text]" custT="1"/>
      <dgm:spPr>
        <a:xfrm>
          <a:off x="605341" y="504946"/>
          <a:ext cx="1423848" cy="958084"/>
        </a:xfrm>
        <a:prstGeom prst="rect">
          <a:avLst/>
        </a:prstGeom>
        <a:noFill/>
        <a:ln>
          <a:noFill/>
        </a:ln>
        <a:effectLst/>
      </dgm:spPr>
      <dgm:t>
        <a:bodyPr/>
        <a:lstStyle/>
        <a:p>
          <a:pPr>
            <a:buNone/>
          </a:pPr>
          <a:r>
            <a:rPr lang="en-US" sz="1800" b="1" dirty="0">
              <a:solidFill>
                <a:sysClr val="windowText" lastClr="000000">
                  <a:hueOff val="0"/>
                  <a:satOff val="0"/>
                  <a:lumOff val="0"/>
                  <a:alphaOff val="0"/>
                </a:sysClr>
              </a:solidFill>
              <a:latin typeface="Calibri" panose="020F0502020204030204"/>
              <a:ea typeface="+mn-ea"/>
              <a:cs typeface="+mn-cs"/>
            </a:rPr>
            <a:t>Fundamental Science and Engineering</a:t>
          </a:r>
        </a:p>
      </dgm:t>
    </dgm:pt>
    <dgm:pt modelId="{30D68948-8042-6C4A-90E3-8F77D565B590}" type="parTrans" cxnId="{EB540F1E-72BA-2141-9328-2D9D3BF2352C}">
      <dgm:prSet/>
      <dgm:spPr/>
      <dgm:t>
        <a:bodyPr/>
        <a:lstStyle/>
        <a:p>
          <a:endParaRPr lang="en-US"/>
        </a:p>
      </dgm:t>
    </dgm:pt>
    <dgm:pt modelId="{0CDD11A2-53D7-6644-9F91-0F86CB6F6D0C}" type="sibTrans" cxnId="{EB540F1E-72BA-2141-9328-2D9D3BF2352C}">
      <dgm:prSet/>
      <dgm:spPr>
        <a:xfrm>
          <a:off x="1114870" y="-448"/>
          <a:ext cx="1968875" cy="1968875"/>
        </a:xfrm>
        <a:prstGeom prst="circularArrow">
          <a:avLst>
            <a:gd name="adj1" fmla="val 9489"/>
            <a:gd name="adj2" fmla="val 685521"/>
            <a:gd name="adj3" fmla="val 18648019"/>
            <a:gd name="adj4" fmla="val 13066460"/>
            <a:gd name="adj5" fmla="val 11070"/>
          </a:avLst>
        </a:prstGeom>
        <a:gradFill rotWithShape="0">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dgm:spPr>
      <dgm:t>
        <a:bodyPr/>
        <a:lstStyle/>
        <a:p>
          <a:endParaRPr lang="en-US"/>
        </a:p>
      </dgm:t>
    </dgm:pt>
    <dgm:pt modelId="{BA985064-B8BE-724F-887D-BEA4A65F49AF}" type="pres">
      <dgm:prSet presAssocID="{76A998E1-5C8C-6F46-A8AD-C17C30892BE0}" presName="cycle" presStyleCnt="0">
        <dgm:presLayoutVars>
          <dgm:dir/>
          <dgm:resizeHandles val="exact"/>
        </dgm:presLayoutVars>
      </dgm:prSet>
      <dgm:spPr/>
    </dgm:pt>
    <dgm:pt modelId="{182109F7-1953-C144-B28C-C499ACFFA094}" type="pres">
      <dgm:prSet presAssocID="{B945B1C9-7BFF-2746-8D90-3DD76E4E1AF7}" presName="dummy" presStyleCnt="0"/>
      <dgm:spPr/>
    </dgm:pt>
    <dgm:pt modelId="{BE8AE862-63F9-914F-875B-FD195B188B6D}" type="pres">
      <dgm:prSet presAssocID="{B945B1C9-7BFF-2746-8D90-3DD76E4E1AF7}" presName="node" presStyleLbl="revTx" presStyleIdx="0" presStyleCnt="2" custScaleX="168434">
        <dgm:presLayoutVars>
          <dgm:bulletEnabled val="1"/>
        </dgm:presLayoutVars>
      </dgm:prSet>
      <dgm:spPr/>
    </dgm:pt>
    <dgm:pt modelId="{8C71362F-5DEB-C441-B82C-7A929A0FDC4B}" type="pres">
      <dgm:prSet presAssocID="{22B42A9A-ACEC-5041-9A15-6F3B06F3BDCC}" presName="sibTrans" presStyleLbl="node1" presStyleIdx="0" presStyleCnt="2"/>
      <dgm:spPr/>
    </dgm:pt>
    <dgm:pt modelId="{2D0EFD96-7E87-844C-A2F2-00C3AD8585CD}" type="pres">
      <dgm:prSet presAssocID="{38E1BCA6-CD20-4146-956E-381E3316FE10}" presName="dummy" presStyleCnt="0"/>
      <dgm:spPr/>
    </dgm:pt>
    <dgm:pt modelId="{89BEA8E7-FE11-CA4C-9AB3-F00189C70500}" type="pres">
      <dgm:prSet presAssocID="{38E1BCA6-CD20-4146-956E-381E3316FE10}" presName="node" presStyleLbl="revTx" presStyleIdx="1" presStyleCnt="2" custScaleX="148614">
        <dgm:presLayoutVars>
          <dgm:bulletEnabled val="1"/>
        </dgm:presLayoutVars>
      </dgm:prSet>
      <dgm:spPr/>
    </dgm:pt>
    <dgm:pt modelId="{CF4185AA-A9A9-F141-B47F-D0D2BA2DBC40}" type="pres">
      <dgm:prSet presAssocID="{0CDD11A2-53D7-6644-9F91-0F86CB6F6D0C}" presName="sibTrans" presStyleLbl="node1" presStyleIdx="1" presStyleCnt="2"/>
      <dgm:spPr/>
    </dgm:pt>
  </dgm:ptLst>
  <dgm:cxnLst>
    <dgm:cxn modelId="{9E9EFB0C-B978-4F42-9075-B5A22A8DF8C4}" srcId="{76A998E1-5C8C-6F46-A8AD-C17C30892BE0}" destId="{B945B1C9-7BFF-2746-8D90-3DD76E4E1AF7}" srcOrd="0" destOrd="0" parTransId="{A06346FE-DD00-224C-9769-C7E6414468EE}" sibTransId="{22B42A9A-ACEC-5041-9A15-6F3B06F3BDCC}"/>
    <dgm:cxn modelId="{8B3FB712-B305-4D6B-BC12-76EB4D574D87}" type="presOf" srcId="{22B42A9A-ACEC-5041-9A15-6F3B06F3BDCC}" destId="{8C71362F-5DEB-C441-B82C-7A929A0FDC4B}" srcOrd="0" destOrd="0" presId="urn:microsoft.com/office/officeart/2005/8/layout/cycle1"/>
    <dgm:cxn modelId="{EB540F1E-72BA-2141-9328-2D9D3BF2352C}" srcId="{76A998E1-5C8C-6F46-A8AD-C17C30892BE0}" destId="{38E1BCA6-CD20-4146-956E-381E3316FE10}" srcOrd="1" destOrd="0" parTransId="{30D68948-8042-6C4A-90E3-8F77D565B590}" sibTransId="{0CDD11A2-53D7-6644-9F91-0F86CB6F6D0C}"/>
    <dgm:cxn modelId="{7D423025-41F5-4DF2-9E46-CE082235B5A1}" type="presOf" srcId="{0CDD11A2-53D7-6644-9F91-0F86CB6F6D0C}" destId="{CF4185AA-A9A9-F141-B47F-D0D2BA2DBC40}" srcOrd="0" destOrd="0" presId="urn:microsoft.com/office/officeart/2005/8/layout/cycle1"/>
    <dgm:cxn modelId="{84BA7356-539B-482A-B41F-EA4D5ED99058}" type="presOf" srcId="{38E1BCA6-CD20-4146-956E-381E3316FE10}" destId="{89BEA8E7-FE11-CA4C-9AB3-F00189C70500}" srcOrd="0" destOrd="0" presId="urn:microsoft.com/office/officeart/2005/8/layout/cycle1"/>
    <dgm:cxn modelId="{78543DAD-B119-4CBA-8C45-C4DA51057828}" type="presOf" srcId="{76A998E1-5C8C-6F46-A8AD-C17C30892BE0}" destId="{BA985064-B8BE-724F-887D-BEA4A65F49AF}" srcOrd="0" destOrd="0" presId="urn:microsoft.com/office/officeart/2005/8/layout/cycle1"/>
    <dgm:cxn modelId="{3D23F8B7-36F8-4076-9762-55839C6136BE}" type="presOf" srcId="{B945B1C9-7BFF-2746-8D90-3DD76E4E1AF7}" destId="{BE8AE862-63F9-914F-875B-FD195B188B6D}" srcOrd="0" destOrd="0" presId="urn:microsoft.com/office/officeart/2005/8/layout/cycle1"/>
    <dgm:cxn modelId="{6CEB6127-7792-4CCE-9506-8A03390BB651}" type="presParOf" srcId="{BA985064-B8BE-724F-887D-BEA4A65F49AF}" destId="{182109F7-1953-C144-B28C-C499ACFFA094}" srcOrd="0" destOrd="0" presId="urn:microsoft.com/office/officeart/2005/8/layout/cycle1"/>
    <dgm:cxn modelId="{74F20DB8-3C06-473E-BFAD-A6B859E0849D}" type="presParOf" srcId="{BA985064-B8BE-724F-887D-BEA4A65F49AF}" destId="{BE8AE862-63F9-914F-875B-FD195B188B6D}" srcOrd="1" destOrd="0" presId="urn:microsoft.com/office/officeart/2005/8/layout/cycle1"/>
    <dgm:cxn modelId="{DEF6E1AC-853A-4F73-89EA-DDB05CA598C5}" type="presParOf" srcId="{BA985064-B8BE-724F-887D-BEA4A65F49AF}" destId="{8C71362F-5DEB-C441-B82C-7A929A0FDC4B}" srcOrd="2" destOrd="0" presId="urn:microsoft.com/office/officeart/2005/8/layout/cycle1"/>
    <dgm:cxn modelId="{CB1E557E-0C2D-4593-BC4B-ABD38A8851E7}" type="presParOf" srcId="{BA985064-B8BE-724F-887D-BEA4A65F49AF}" destId="{2D0EFD96-7E87-844C-A2F2-00C3AD8585CD}" srcOrd="3" destOrd="0" presId="urn:microsoft.com/office/officeart/2005/8/layout/cycle1"/>
    <dgm:cxn modelId="{F44DD829-DBD2-4EA8-8652-EEC7DC9CF0BB}" type="presParOf" srcId="{BA985064-B8BE-724F-887D-BEA4A65F49AF}" destId="{89BEA8E7-FE11-CA4C-9AB3-F00189C70500}" srcOrd="4" destOrd="0" presId="urn:microsoft.com/office/officeart/2005/8/layout/cycle1"/>
    <dgm:cxn modelId="{B4E08AE4-3BF9-446C-9FEF-AFE05C4EADED}" type="presParOf" srcId="{BA985064-B8BE-724F-887D-BEA4A65F49AF}" destId="{CF4185AA-A9A9-F141-B47F-D0D2BA2DBC40}" srcOrd="5"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AE862-63F9-914F-875B-FD195B188B6D}">
      <dsp:nvSpPr>
        <dsp:cNvPr id="0" name=""/>
        <dsp:cNvSpPr/>
      </dsp:nvSpPr>
      <dsp:spPr>
        <a:xfrm>
          <a:off x="2074479" y="504946"/>
          <a:ext cx="1613740" cy="958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ysClr val="windowText" lastClr="000000">
                  <a:hueOff val="0"/>
                  <a:satOff val="0"/>
                  <a:lumOff val="0"/>
                  <a:alphaOff val="0"/>
                </a:sysClr>
              </a:solidFill>
              <a:latin typeface="Calibri" panose="020F0502020204030204"/>
              <a:ea typeface="+mn-ea"/>
              <a:cs typeface="+mn-cs"/>
            </a:rPr>
            <a:t>Community Impact</a:t>
          </a:r>
        </a:p>
      </dsp:txBody>
      <dsp:txXfrm>
        <a:off x="2074479" y="504946"/>
        <a:ext cx="1613740" cy="958084"/>
      </dsp:txXfrm>
    </dsp:sp>
    <dsp:sp modelId="{8C71362F-5DEB-C441-B82C-7A929A0FDC4B}">
      <dsp:nvSpPr>
        <dsp:cNvPr id="0" name=""/>
        <dsp:cNvSpPr/>
      </dsp:nvSpPr>
      <dsp:spPr>
        <a:xfrm>
          <a:off x="1114870" y="-448"/>
          <a:ext cx="1968875" cy="1968875"/>
        </a:xfrm>
        <a:prstGeom prst="circularArrow">
          <a:avLst>
            <a:gd name="adj1" fmla="val 9489"/>
            <a:gd name="adj2" fmla="val 685521"/>
            <a:gd name="adj3" fmla="val 7848019"/>
            <a:gd name="adj4" fmla="val 2266460"/>
            <a:gd name="adj5" fmla="val 11070"/>
          </a:avLst>
        </a:prstGeom>
        <a:gradFill rotWithShape="0">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9BEA8E7-FE11-CA4C-9AB3-F00189C70500}">
      <dsp:nvSpPr>
        <dsp:cNvPr id="0" name=""/>
        <dsp:cNvSpPr/>
      </dsp:nvSpPr>
      <dsp:spPr>
        <a:xfrm>
          <a:off x="605341" y="504946"/>
          <a:ext cx="1423848" cy="958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ysClr val="windowText" lastClr="000000">
                  <a:hueOff val="0"/>
                  <a:satOff val="0"/>
                  <a:lumOff val="0"/>
                  <a:alphaOff val="0"/>
                </a:sysClr>
              </a:solidFill>
              <a:latin typeface="Calibri" panose="020F0502020204030204"/>
              <a:ea typeface="+mn-ea"/>
              <a:cs typeface="+mn-cs"/>
            </a:rPr>
            <a:t>Fundamental Science and Engineering</a:t>
          </a:r>
        </a:p>
      </dsp:txBody>
      <dsp:txXfrm>
        <a:off x="605341" y="504946"/>
        <a:ext cx="1423848" cy="958084"/>
      </dsp:txXfrm>
    </dsp:sp>
    <dsp:sp modelId="{CF4185AA-A9A9-F141-B47F-D0D2BA2DBC40}">
      <dsp:nvSpPr>
        <dsp:cNvPr id="0" name=""/>
        <dsp:cNvSpPr/>
      </dsp:nvSpPr>
      <dsp:spPr>
        <a:xfrm>
          <a:off x="1114870" y="-448"/>
          <a:ext cx="1968875" cy="1968875"/>
        </a:xfrm>
        <a:prstGeom prst="circularArrow">
          <a:avLst>
            <a:gd name="adj1" fmla="val 9489"/>
            <a:gd name="adj2" fmla="val 685521"/>
            <a:gd name="adj3" fmla="val 18648019"/>
            <a:gd name="adj4" fmla="val 13066460"/>
            <a:gd name="adj5" fmla="val 11070"/>
          </a:avLst>
        </a:prstGeom>
        <a:gradFill rotWithShape="0">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0.11145</cdr:x>
      <cdr:y>0.86614</cdr:y>
    </cdr:from>
    <cdr:to>
      <cdr:x>0.47675</cdr:x>
      <cdr:y>0.89671</cdr:y>
    </cdr:to>
    <cdr:sp macro="" textlink="">
      <cdr:nvSpPr>
        <cdr:cNvPr id="2" name="TextBox 1"/>
        <cdr:cNvSpPr txBox="1"/>
      </cdr:nvSpPr>
      <cdr:spPr>
        <a:xfrm xmlns:a="http://schemas.openxmlformats.org/drawingml/2006/main">
          <a:off x="1548996" y="5795211"/>
          <a:ext cx="5077326" cy="2045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0.11491</cdr:x>
      <cdr:y>0.86973</cdr:y>
    </cdr:from>
    <cdr:to>
      <cdr:x>0.58842</cdr:x>
      <cdr:y>0.9039</cdr:y>
    </cdr:to>
    <cdr:sp macro="" textlink="">
      <cdr:nvSpPr>
        <cdr:cNvPr id="3" name="TextBox 2"/>
        <cdr:cNvSpPr txBox="1"/>
      </cdr:nvSpPr>
      <cdr:spPr>
        <a:xfrm xmlns:a="http://schemas.openxmlformats.org/drawingml/2006/main">
          <a:off x="1597122" y="5819274"/>
          <a:ext cx="6581274"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0.11318</cdr:x>
      <cdr:y>0.86074</cdr:y>
    </cdr:from>
    <cdr:to>
      <cdr:x>0.5789</cdr:x>
      <cdr:y>0.89671</cdr:y>
    </cdr:to>
    <cdr:sp macro="" textlink="">
      <cdr:nvSpPr>
        <cdr:cNvPr id="4" name="TextBox 3"/>
        <cdr:cNvSpPr txBox="1"/>
      </cdr:nvSpPr>
      <cdr:spPr>
        <a:xfrm xmlns:a="http://schemas.openxmlformats.org/drawingml/2006/main">
          <a:off x="1573058" y="5759116"/>
          <a:ext cx="6472989" cy="2406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06E1E6-C2E1-4DAD-8D0F-0CF35760BC01}"/>
              </a:ext>
            </a:extLst>
          </p:cNvPr>
          <p:cNvSpPr>
            <a:spLocks noGrp="1"/>
          </p:cNvSpPr>
          <p:nvPr>
            <p:ph type="hdr" sz="quarter"/>
          </p:nvPr>
        </p:nvSpPr>
        <p:spPr>
          <a:xfrm>
            <a:off x="1" y="1"/>
            <a:ext cx="3038475" cy="466725"/>
          </a:xfrm>
          <a:prstGeom prst="rect">
            <a:avLst/>
          </a:prstGeom>
        </p:spPr>
        <p:txBody>
          <a:bodyPr vert="horz" lIns="91427" tIns="45713" rIns="91427" bIns="45713" rtlCol="0"/>
          <a:lstStyle>
            <a:lvl1pPr algn="l">
              <a:defRPr sz="1200"/>
            </a:lvl1pPr>
          </a:lstStyle>
          <a:p>
            <a:endParaRPr lang="en-US"/>
          </a:p>
        </p:txBody>
      </p:sp>
      <p:sp>
        <p:nvSpPr>
          <p:cNvPr id="3" name="Date Placeholder 2">
            <a:extLst>
              <a:ext uri="{FF2B5EF4-FFF2-40B4-BE49-F238E27FC236}">
                <a16:creationId xmlns:a16="http://schemas.microsoft.com/office/drawing/2014/main" id="{6BB03C80-3DFC-4DD2-9AB5-1AA3804953A6}"/>
              </a:ext>
            </a:extLst>
          </p:cNvPr>
          <p:cNvSpPr>
            <a:spLocks noGrp="1"/>
          </p:cNvSpPr>
          <p:nvPr>
            <p:ph type="dt" sz="quarter" idx="1"/>
          </p:nvPr>
        </p:nvSpPr>
        <p:spPr>
          <a:xfrm>
            <a:off x="3970339" y="1"/>
            <a:ext cx="3038475" cy="466725"/>
          </a:xfrm>
          <a:prstGeom prst="rect">
            <a:avLst/>
          </a:prstGeom>
        </p:spPr>
        <p:txBody>
          <a:bodyPr vert="horz" lIns="91427" tIns="45713" rIns="91427" bIns="45713" rtlCol="0"/>
          <a:lstStyle>
            <a:lvl1pPr algn="r">
              <a:defRPr sz="1200"/>
            </a:lvl1pPr>
          </a:lstStyle>
          <a:p>
            <a:fld id="{11C5FC66-06EB-42A0-B63D-4E8EDE3116A7}" type="datetimeFigureOut">
              <a:rPr lang="en-US" smtClean="0"/>
              <a:t>10/29/2019</a:t>
            </a:fld>
            <a:endParaRPr lang="en-US"/>
          </a:p>
        </p:txBody>
      </p:sp>
      <p:sp>
        <p:nvSpPr>
          <p:cNvPr id="4" name="Footer Placeholder 3">
            <a:extLst>
              <a:ext uri="{FF2B5EF4-FFF2-40B4-BE49-F238E27FC236}">
                <a16:creationId xmlns:a16="http://schemas.microsoft.com/office/drawing/2014/main" id="{807A6ABB-D525-4B3F-951E-5F6C04E48BC5}"/>
              </a:ext>
            </a:extLst>
          </p:cNvPr>
          <p:cNvSpPr>
            <a:spLocks noGrp="1"/>
          </p:cNvSpPr>
          <p:nvPr>
            <p:ph type="ftr" sz="quarter" idx="2"/>
          </p:nvPr>
        </p:nvSpPr>
        <p:spPr>
          <a:xfrm>
            <a:off x="1" y="8829676"/>
            <a:ext cx="3038475" cy="466725"/>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5885966-1FC7-424E-8823-C6585F558E79}"/>
              </a:ext>
            </a:extLst>
          </p:cNvPr>
          <p:cNvSpPr>
            <a:spLocks noGrp="1"/>
          </p:cNvSpPr>
          <p:nvPr>
            <p:ph type="sldNum" sz="quarter" idx="3"/>
          </p:nvPr>
        </p:nvSpPr>
        <p:spPr>
          <a:xfrm>
            <a:off x="3970339" y="8829676"/>
            <a:ext cx="3038475" cy="466725"/>
          </a:xfrm>
          <a:prstGeom prst="rect">
            <a:avLst/>
          </a:prstGeom>
        </p:spPr>
        <p:txBody>
          <a:bodyPr vert="horz" lIns="91427" tIns="45713" rIns="91427" bIns="45713" rtlCol="0" anchor="b"/>
          <a:lstStyle>
            <a:lvl1pPr algn="r">
              <a:defRPr sz="1200"/>
            </a:lvl1pPr>
          </a:lstStyle>
          <a:p>
            <a:fld id="{654A8ECA-D568-47D0-A459-1C505BE2335E}" type="slidenum">
              <a:rPr lang="en-US" smtClean="0"/>
              <a:t>‹#›</a:t>
            </a:fld>
            <a:endParaRPr lang="en-US"/>
          </a:p>
        </p:txBody>
      </p:sp>
    </p:spTree>
    <p:extLst>
      <p:ext uri="{BB962C8B-B14F-4D97-AF65-F5344CB8AC3E}">
        <p14:creationId xmlns:p14="http://schemas.microsoft.com/office/powerpoint/2010/main" val="795178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FACA233A-39A2-48F9-8ADD-1AEF17DA0628}" type="datetimeFigureOut">
              <a:rPr lang="en-US" smtClean="0"/>
              <a:t>10/29/2019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981D9BDB-A44D-4F60-9B57-B429C0515166}" type="slidenum">
              <a:rPr lang="en-US" smtClean="0"/>
              <a:t>‹#›</a:t>
            </a:fld>
            <a:endParaRPr lang="en-US"/>
          </a:p>
        </p:txBody>
      </p:sp>
    </p:spTree>
    <p:extLst>
      <p:ext uri="{BB962C8B-B14F-4D97-AF65-F5344CB8AC3E}">
        <p14:creationId xmlns:p14="http://schemas.microsoft.com/office/powerpoint/2010/main" val="361362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sf.gov/awardsearch/showAward?AWD_ID=1929943&amp;HistoricalAwards=false"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nsf.gov/ere/ereweb/ac-ere/sustainable-urban-systems.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Act begins with these words:  “An act to promote the progress of science; to advance the national health, prosperity, and welfare; to secure the national defense; and for other purposes.”  Those last words are a signpost to the frontier—“and for other purposes”—acknowledging the truth of basic research, that knowledge will expand the possible.  Bush’s frontier was a place where exploration of the unknown would improve people’s lives, making our country wealthier, healthier, and more secure in every way—and in new ways.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7EC72-C196-44B1-B450-EC57FD3480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2361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3425"/>
            <a:ext cx="6505575" cy="3659188"/>
          </a:xfrm>
        </p:spPr>
      </p:sp>
      <p:sp>
        <p:nvSpPr>
          <p:cNvPr id="3" name="Notes Placeholder 2"/>
          <p:cNvSpPr>
            <a:spLocks noGrp="1"/>
          </p:cNvSpPr>
          <p:nvPr>
            <p:ph type="body" idx="1"/>
          </p:nvPr>
        </p:nvSpPr>
        <p:spPr/>
        <p:txBody>
          <a:bodyPr>
            <a:normAutofit fontScale="92500" lnSpcReduction="10000"/>
          </a:bodyPr>
          <a:lstStyle/>
          <a:p>
            <a:r>
              <a:rPr lang="en-US" b="1" dirty="0"/>
              <a:t>NSF envisions a national that is the global leader in research &amp; innovation</a:t>
            </a:r>
          </a:p>
          <a:p>
            <a:r>
              <a:rPr lang="en-US" b="1" dirty="0"/>
              <a:t>Our mission is very broad – covering basic research in just about anything – and has been the same since we were established in 1950</a:t>
            </a:r>
          </a:p>
          <a:p>
            <a:r>
              <a:rPr lang="en-US" b="1" dirty="0"/>
              <a:t>BTW, NSF will celebrate its 70</a:t>
            </a:r>
            <a:r>
              <a:rPr lang="en-US" b="1" baseline="30000" dirty="0"/>
              <a:t>th</a:t>
            </a:r>
            <a:r>
              <a:rPr lang="en-US" b="1" dirty="0"/>
              <a:t> anniversary next year, and we have some exciting things in store to celebrate.  </a:t>
            </a:r>
          </a:p>
          <a:p>
            <a:r>
              <a:rPr lang="en-US" b="1" dirty="0"/>
              <a:t>Watch our website or social media for further details.</a:t>
            </a:r>
          </a:p>
          <a:p>
            <a:endParaRPr lang="en-US" b="1" dirty="0"/>
          </a:p>
          <a:p>
            <a:r>
              <a:rPr lang="en-US" b="1" dirty="0"/>
              <a:t>Goal: Expand knowledge in science, engineering, and learning</a:t>
            </a:r>
          </a:p>
          <a:p>
            <a:r>
              <a:rPr lang="en-US" dirty="0"/>
              <a:t>Objectives: </a:t>
            </a:r>
          </a:p>
          <a:p>
            <a:pPr defTabSz="931774">
              <a:defRPr/>
            </a:pPr>
            <a:r>
              <a:rPr lang="en-US" dirty="0">
                <a:solidFill>
                  <a:srgbClr val="000000"/>
                </a:solidFill>
                <a:ea typeface="ＭＳ 明朝"/>
                <a:cs typeface="Times New Roman"/>
              </a:rPr>
              <a:t>Advance knowledge through investments in ideas, people, and infrastructure.</a:t>
            </a:r>
          </a:p>
          <a:p>
            <a:pPr defTabSz="931774">
              <a:defRPr/>
            </a:pPr>
            <a:r>
              <a:rPr lang="en-US" dirty="0">
                <a:solidFill>
                  <a:srgbClr val="000000"/>
                </a:solidFill>
                <a:ea typeface="ＭＳ 明朝"/>
                <a:cs typeface="Times New Roman"/>
              </a:rPr>
              <a:t>Advance the practice of research</a:t>
            </a:r>
          </a:p>
          <a:p>
            <a:pPr defTabSz="931774">
              <a:defRPr/>
            </a:pPr>
            <a:endParaRPr lang="en-US" dirty="0">
              <a:solidFill>
                <a:srgbClr val="000000"/>
              </a:solidFill>
              <a:ea typeface="ＭＳ 明朝"/>
              <a:cs typeface="Times New Roman"/>
            </a:endParaRPr>
          </a:p>
          <a:p>
            <a:pPr defTabSz="931774">
              <a:defRPr/>
            </a:pPr>
            <a:r>
              <a:rPr lang="en-US" b="1" dirty="0">
                <a:solidFill>
                  <a:srgbClr val="000000"/>
                </a:solidFill>
                <a:ea typeface="ＭＳ 明朝"/>
                <a:cs typeface="Times New Roman"/>
              </a:rPr>
              <a:t>Goal: Advance the capability of the Nation to meet current and future challenges</a:t>
            </a:r>
          </a:p>
          <a:p>
            <a:pPr defTabSz="931774">
              <a:defRPr/>
            </a:pPr>
            <a:r>
              <a:rPr lang="en-US" dirty="0">
                <a:solidFill>
                  <a:srgbClr val="000000"/>
                </a:solidFill>
                <a:ea typeface="ＭＳ 明朝"/>
                <a:cs typeface="Times New Roman"/>
              </a:rPr>
              <a:t>Objectives: </a:t>
            </a:r>
          </a:p>
          <a:p>
            <a:pPr defTabSz="931774">
              <a:defRPr/>
            </a:pPr>
            <a:r>
              <a:rPr lang="en-US" dirty="0">
                <a:solidFill>
                  <a:srgbClr val="000000"/>
                </a:solidFill>
                <a:ea typeface="ＭＳ 明朝"/>
                <a:cs typeface="Times New Roman"/>
              </a:rPr>
              <a:t>Support research and promote </a:t>
            </a:r>
            <a:r>
              <a:rPr lang="en-US" baseline="-25000" dirty="0">
                <a:solidFill>
                  <a:srgbClr val="000000"/>
                </a:solidFill>
                <a:ea typeface="ＭＳ 明朝"/>
                <a:cs typeface="Times New Roman"/>
              </a:rPr>
              <a:t>partnerships</a:t>
            </a:r>
            <a:r>
              <a:rPr lang="en-US" dirty="0">
                <a:solidFill>
                  <a:srgbClr val="000000"/>
                </a:solidFill>
                <a:ea typeface="ＭＳ 明朝"/>
                <a:cs typeface="Times New Roman"/>
              </a:rPr>
              <a:t> to accelerate innovation and to provide new capabilities to meet pressing societal needs</a:t>
            </a:r>
          </a:p>
          <a:p>
            <a:pPr defTabSz="931774">
              <a:defRPr/>
            </a:pPr>
            <a:r>
              <a:rPr lang="en-US" dirty="0">
                <a:solidFill>
                  <a:srgbClr val="000000"/>
                </a:solidFill>
                <a:ea typeface="ＭＳ 明朝"/>
                <a:cs typeface="Times New Roman"/>
              </a:rPr>
              <a:t>Foster the growth of a more capable and diverse research workforce and advance the scientific and innovation skills of the Nation</a:t>
            </a:r>
          </a:p>
          <a:p>
            <a:pPr defTabSz="931774">
              <a:defRPr/>
            </a:pPr>
            <a:endParaRPr lang="en-US" dirty="0">
              <a:solidFill>
                <a:srgbClr val="000000"/>
              </a:solidFill>
              <a:ea typeface="ＭＳ 明朝"/>
              <a:cs typeface="Times New Roman"/>
            </a:endParaRPr>
          </a:p>
          <a:p>
            <a:pPr defTabSz="931774">
              <a:defRPr/>
            </a:pPr>
            <a:r>
              <a:rPr lang="en-US" b="1" dirty="0">
                <a:solidFill>
                  <a:srgbClr val="000000"/>
                </a:solidFill>
                <a:ea typeface="ＭＳ 明朝"/>
                <a:cs typeface="Times New Roman"/>
              </a:rPr>
              <a:t>Goal: Enhance NSF’s performance of its mission</a:t>
            </a:r>
            <a:endParaRPr lang="en-US" b="1" dirty="0">
              <a:ea typeface="ＭＳ 明朝"/>
              <a:cs typeface="Times New Roman"/>
            </a:endParaRPr>
          </a:p>
          <a:p>
            <a:pPr defTabSz="931774">
              <a:defRPr/>
            </a:pPr>
            <a:r>
              <a:rPr lang="en-US" dirty="0">
                <a:ea typeface="ＭＳ 明朝"/>
                <a:cs typeface="Times New Roman"/>
              </a:rPr>
              <a:t>Objectives: </a:t>
            </a:r>
          </a:p>
          <a:p>
            <a:pPr defTabSz="931774">
              <a:defRPr/>
            </a:pPr>
            <a:r>
              <a:rPr lang="en-US" dirty="0">
                <a:solidFill>
                  <a:srgbClr val="000000"/>
                </a:solidFill>
                <a:ea typeface="ＭＳ 明朝"/>
                <a:cs typeface="Times New Roman"/>
              </a:rPr>
              <a:t>Attract, retain and empower a talented and diverse workforce</a:t>
            </a:r>
            <a:endParaRPr lang="en-US" dirty="0">
              <a:ea typeface="ＭＳ 明朝"/>
              <a:cs typeface="Times New Roman"/>
            </a:endParaRPr>
          </a:p>
          <a:p>
            <a:pPr defTabSz="931774">
              <a:defRPr/>
            </a:pPr>
            <a:r>
              <a:rPr lang="en-US" dirty="0">
                <a:solidFill>
                  <a:srgbClr val="000000"/>
                </a:solidFill>
                <a:ea typeface="ＭＳ 明朝"/>
                <a:cs typeface="Times New Roman"/>
              </a:rPr>
              <a:t>Continually improve agency operations</a:t>
            </a:r>
            <a:endParaRPr lang="en-US" dirty="0">
              <a:ea typeface="ＭＳ 明朝"/>
              <a:cs typeface="Times New Roman"/>
            </a:endParaRPr>
          </a:p>
          <a:p>
            <a:pPr defTabSz="931774">
              <a:defRPr/>
            </a:pPr>
            <a:endParaRPr lang="en-US" dirty="0">
              <a:ea typeface="ＭＳ 明朝"/>
              <a:cs typeface="Times New Roman"/>
            </a:endParaRPr>
          </a:p>
          <a:p>
            <a:pPr defTabSz="931774">
              <a:defRPr/>
            </a:pPr>
            <a:endParaRPr lang="en-US" dirty="0">
              <a:solidFill>
                <a:srgbClr val="000000"/>
              </a:solidFill>
              <a:ea typeface="ＭＳ 明朝"/>
              <a:cs typeface="Times New Roman"/>
            </a:endParaRPr>
          </a:p>
          <a:p>
            <a:pPr defTabSz="931774">
              <a:defRPr/>
            </a:pPr>
            <a:endParaRPr lang="en-US" dirty="0">
              <a:ea typeface="ＭＳ 明朝"/>
              <a:cs typeface="Times New Roman"/>
            </a:endParaRPr>
          </a:p>
          <a:p>
            <a:pPr defTabSz="931774">
              <a:defRPr/>
            </a:pPr>
            <a:endParaRPr lang="en-US" dirty="0">
              <a:ea typeface="ＭＳ 明朝"/>
              <a:cs typeface="Times New Roman"/>
            </a:endParaRPr>
          </a:p>
          <a:p>
            <a:endParaRPr lang="en-US" dirty="0"/>
          </a:p>
          <a:p>
            <a:endParaRPr lang="en-US" dirty="0"/>
          </a:p>
        </p:txBody>
      </p:sp>
      <p:sp>
        <p:nvSpPr>
          <p:cNvPr id="4" name="Slide Number Placeholder 3"/>
          <p:cNvSpPr>
            <a:spLocks noGrp="1"/>
          </p:cNvSpPr>
          <p:nvPr>
            <p:ph type="sldNum" sz="quarter" idx="10"/>
          </p:nvPr>
        </p:nvSpPr>
        <p:spPr>
          <a:xfrm>
            <a:off x="4235450" y="9272192"/>
            <a:ext cx="3240688" cy="487415"/>
          </a:xfrm>
          <a:prstGeom prst="rect">
            <a:avLst/>
          </a:prstGeom>
        </p:spPr>
        <p:txBody>
          <a:bodyPr/>
          <a:lstStyle/>
          <a:p>
            <a:pPr algn="ctr" fontAlgn="base">
              <a:spcBef>
                <a:spcPct val="0"/>
              </a:spcBef>
              <a:spcAft>
                <a:spcPct val="0"/>
              </a:spcAft>
              <a:defRPr/>
            </a:pPr>
            <a:fld id="{CFFB2A6B-A64D-4689-A0F4-A46E4179B322}" type="slidenum">
              <a:rPr lang="en-US" sz="2900">
                <a:solidFill>
                  <a:srgbClr val="6D6D6D"/>
                </a:solidFill>
                <a:latin typeface="Palatino" charset="0"/>
                <a:ea typeface="ヒラギノ明朝 ProN W3" charset="0"/>
                <a:cs typeface="ヒラギノ明朝 ProN W3" charset="0"/>
                <a:sym typeface="Palatino" charset="0"/>
              </a:rPr>
              <a:pPr algn="ctr" fontAlgn="base">
                <a:spcBef>
                  <a:spcPct val="0"/>
                </a:spcBef>
                <a:spcAft>
                  <a:spcPct val="0"/>
                </a:spcAft>
                <a:defRPr/>
              </a:pPr>
              <a:t>4</a:t>
            </a:fld>
            <a:endParaRPr lang="en-US" sz="2900">
              <a:solidFill>
                <a:srgbClr val="6D6D6D"/>
              </a:solidFill>
              <a:latin typeface="Palatino" charset="0"/>
              <a:ea typeface="ヒラギノ明朝 ProN W3" charset="0"/>
              <a:cs typeface="ヒラギノ明朝 ProN W3" charset="0"/>
              <a:sym typeface="Palatino" charset="0"/>
            </a:endParaRPr>
          </a:p>
        </p:txBody>
      </p:sp>
    </p:spTree>
    <p:extLst>
      <p:ext uri="{BB962C8B-B14F-4D97-AF65-F5344CB8AC3E}">
        <p14:creationId xmlns:p14="http://schemas.microsoft.com/office/powerpoint/2010/main" val="2817270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C87C9E-38CB-40F0-A8B2-768A0169816C}" type="slidenum">
              <a:rPr lang="en-US" smtClean="0"/>
              <a:t>5</a:t>
            </a:fld>
            <a:endParaRPr lang="en-US" dirty="0"/>
          </a:p>
        </p:txBody>
      </p:sp>
    </p:spTree>
    <p:extLst>
      <p:ext uri="{BB962C8B-B14F-4D97-AF65-F5344CB8AC3E}">
        <p14:creationId xmlns:p14="http://schemas.microsoft.com/office/powerpoint/2010/main" val="194099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4241316" y="9280396"/>
            <a:ext cx="3245233" cy="486912"/>
          </a:xfrm>
          <a:prstGeom prst="rect">
            <a:avLst/>
          </a:prstGeom>
          <a:noFill/>
          <a:ln w="9525">
            <a:noFill/>
            <a:miter lim="800000"/>
            <a:headEnd/>
            <a:tailEnd/>
          </a:ln>
        </p:spPr>
        <p:txBody>
          <a:bodyPr lIns="99523" tIns="49761" rIns="99523" bIns="49761" anchor="b"/>
          <a:lstStyle/>
          <a:p>
            <a:pPr algn="r" defTabSz="995343">
              <a:defRPr/>
            </a:pPr>
            <a:fld id="{0DD608A5-6793-4DDC-9DC4-EE91E08814EE}" type="slidenum">
              <a:rPr lang="en-US" sz="1000">
                <a:solidFill>
                  <a:prstClr val="black"/>
                </a:solidFill>
                <a:latin typeface="Calibri" panose="020F0502020204030204"/>
              </a:rPr>
              <a:pPr algn="r" defTabSz="995343">
                <a:defRPr/>
              </a:pPr>
              <a:t>7</a:t>
            </a:fld>
            <a:endParaRPr lang="en-US" sz="1000" dirty="0">
              <a:solidFill>
                <a:prstClr val="black"/>
              </a:solidFill>
              <a:latin typeface="Calibri" panose="020F0502020204030204"/>
            </a:endParaRPr>
          </a:p>
        </p:txBody>
      </p:sp>
      <p:sp>
        <p:nvSpPr>
          <p:cNvPr id="32771" name="Rectangle 2"/>
          <p:cNvSpPr>
            <a:spLocks noGrp="1" noRot="1" noChangeAspect="1" noChangeArrowheads="1" noTextEdit="1"/>
          </p:cNvSpPr>
          <p:nvPr>
            <p:ph type="sldImg"/>
          </p:nvPr>
        </p:nvSpPr>
        <p:spPr>
          <a:xfrm>
            <a:off x="487363" y="730250"/>
            <a:ext cx="6510337" cy="3662363"/>
          </a:xfrm>
          <a:ln/>
        </p:spPr>
      </p:sp>
      <p:sp>
        <p:nvSpPr>
          <p:cNvPr id="32772" name="Rectangle 3"/>
          <p:cNvSpPr>
            <a:spLocks noGrp="1" noChangeArrowheads="1"/>
          </p:cNvSpPr>
          <p:nvPr>
            <p:ph type="body" idx="1"/>
          </p:nvPr>
        </p:nvSpPr>
        <p:spPr>
          <a:xfrm>
            <a:off x="996087" y="4640202"/>
            <a:ext cx="5496067" cy="4397593"/>
          </a:xfrm>
          <a:noFill/>
          <a:ln/>
        </p:spPr>
        <p:txBody>
          <a:bodyPr/>
          <a:lstStyle/>
          <a:p>
            <a:pPr defTabSz="985081"/>
            <a:r>
              <a:rPr lang="en-US" dirty="0">
                <a:latin typeface="Calibri" charset="0"/>
              </a:rPr>
              <a:t>FY 2019 CP numbers from Darren, September 2019</a:t>
            </a:r>
          </a:p>
        </p:txBody>
      </p:sp>
    </p:spTree>
    <p:extLst>
      <p:ext uri="{BB962C8B-B14F-4D97-AF65-F5344CB8AC3E}">
        <p14:creationId xmlns:p14="http://schemas.microsoft.com/office/powerpoint/2010/main" val="3594050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685783" rtl="0" eaLnBrk="1" fontAlgn="auto" latinLnBrk="0" hangingPunct="1">
              <a:lnSpc>
                <a:spcPct val="100000"/>
              </a:lnSpc>
              <a:spcBef>
                <a:spcPts val="0"/>
              </a:spcBef>
              <a:spcAft>
                <a:spcPts val="0"/>
              </a:spcAft>
              <a:buClrTx/>
              <a:buSzTx/>
              <a:buFontTx/>
              <a:buNone/>
              <a:tabLst/>
              <a:defRPr/>
            </a:pPr>
            <a:r>
              <a:rPr lang="en-US" dirty="0"/>
              <a:t>The solicitation supports research and research </a:t>
            </a:r>
            <a:br>
              <a:rPr lang="en-US" dirty="0"/>
            </a:br>
            <a:r>
              <a:rPr lang="en-US" dirty="0"/>
              <a:t>capacity-building activities that integrate multiple disciplinary and stakeholder perspectives and undertake meaningful community engagement.</a:t>
            </a:r>
          </a:p>
          <a:p>
            <a:endParaRPr lang="en-US" dirty="0"/>
          </a:p>
        </p:txBody>
      </p:sp>
    </p:spTree>
    <p:extLst>
      <p:ext uri="{BB962C8B-B14F-4D97-AF65-F5344CB8AC3E}">
        <p14:creationId xmlns:p14="http://schemas.microsoft.com/office/powerpoint/2010/main" val="714465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workshop is Sept. 19-20, </a:t>
            </a:r>
            <a:br>
              <a:rPr lang="en-US" sz="1200" u="none" strike="noStrike" kern="1200" dirty="0">
                <a:solidFill>
                  <a:schemeClr val="tx1"/>
                </a:solidFill>
                <a:effectLst/>
                <a:latin typeface="+mn-lt"/>
                <a:ea typeface="+mn-ea"/>
                <a:cs typeface="+mn-cs"/>
                <a:hlinkClick r:id="rId3"/>
              </a:rPr>
            </a:br>
            <a:r>
              <a:rPr lang="en-US" sz="1200" u="none" strike="noStrike" kern="1200" dirty="0">
                <a:solidFill>
                  <a:schemeClr val="tx1"/>
                </a:solidFill>
                <a:effectLst/>
                <a:latin typeface="+mn-lt"/>
                <a:ea typeface="+mn-ea"/>
                <a:cs typeface="+mn-cs"/>
                <a:hlinkClick r:id="rId3"/>
              </a:rPr>
              <a:t>Education for a New Sustainable Urban Systems Science: Designing a New Curriculum Integrating Sustainability Science and Urban Science</a:t>
            </a:r>
            <a:r>
              <a:rPr lang="en-US" sz="1200" u="none" strike="noStrike" kern="1200" dirty="0">
                <a:solidFill>
                  <a:schemeClr val="tx1"/>
                </a:solidFill>
                <a:effectLst/>
                <a:latin typeface="+mn-lt"/>
                <a:ea typeface="+mn-ea"/>
                <a:cs typeface="+mn-cs"/>
              </a:rPr>
              <a:t> </a:t>
            </a:r>
          </a:p>
          <a:p>
            <a:r>
              <a:rPr lang="en-US" sz="1200" u="none" strike="noStrike" kern="1200" dirty="0">
                <a:solidFill>
                  <a:schemeClr val="tx1"/>
                </a:solidFill>
                <a:effectLst/>
                <a:latin typeface="+mn-lt"/>
                <a:ea typeface="+mn-ea"/>
                <a:cs typeface="+mn-cs"/>
              </a:rPr>
              <a:t>Collaboration between ENG, BIO, CISE, EHR, GEO, SBE, OIA, and OISE</a:t>
            </a:r>
          </a:p>
          <a:p>
            <a:endParaRPr lang="en-US" sz="1200" u="none" strike="noStrike"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rPr>
              <a:t>Urban areas are centers of innovation that generate more than 80% of the global Gross Domestic Product (GDP), and will house nearly 66% of the world’s population by the year 2050, almost doubling our current urban population in a very short time. This scale and pace of urbanization has never before been seen in human history. At the same time, </a:t>
            </a:r>
            <a:r>
              <a:rPr lang="en-US" dirty="0"/>
              <a:t>urban areas are focal points of some of the world’s most complex challenges, and hence also offer the promise of transformative solutions. The urban sustainability challenge impacts both people and the planet at unprecedented levels, and from local to global scales. </a:t>
            </a:r>
            <a:r>
              <a:rPr lang="en-US" b="1" dirty="0"/>
              <a:t>The scale, complexity, and transboundary aspects of the urban era is an emerging area of inquiry where scientific advancement is urgently needed.</a:t>
            </a:r>
            <a:endParaRPr lang="en-US" sz="1200" b="1" u="none" strike="noStrike"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rPr>
              <a:t>Report is at </a:t>
            </a:r>
            <a:r>
              <a:rPr lang="en-US" dirty="0">
                <a:hlinkClick r:id="rId4"/>
              </a:rPr>
              <a:t>https://www.nsf.gov/ere/ereweb/ac-ere/sustainable-urban-systems.pdf</a:t>
            </a:r>
            <a:r>
              <a:rPr lang="en-US" dirty="0"/>
              <a:t> </a:t>
            </a:r>
          </a:p>
        </p:txBody>
      </p:sp>
      <p:sp>
        <p:nvSpPr>
          <p:cNvPr id="4" name="Slide Number Placeholder 3"/>
          <p:cNvSpPr>
            <a:spLocks noGrp="1"/>
          </p:cNvSpPr>
          <p:nvPr>
            <p:ph type="sldNum" sz="quarter" idx="5"/>
          </p:nvPr>
        </p:nvSpPr>
        <p:spPr/>
        <p:txBody>
          <a:bodyPr/>
          <a:lstStyle/>
          <a:p>
            <a:fld id="{C7C87C9E-38CB-40F0-A8B2-768A0169816C}" type="slidenum">
              <a:rPr lang="en-US" smtClean="0"/>
              <a:t>14</a:t>
            </a:fld>
            <a:endParaRPr lang="en-US" dirty="0"/>
          </a:p>
        </p:txBody>
      </p:sp>
    </p:spTree>
    <p:extLst>
      <p:ext uri="{BB962C8B-B14F-4D97-AF65-F5344CB8AC3E}">
        <p14:creationId xmlns:p14="http://schemas.microsoft.com/office/powerpoint/2010/main" val="4112639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FD28B8-678F-4F26-B6AC-5DCEFDBC113C}" type="slidenum">
              <a:rPr lang="en-US" smtClean="0"/>
              <a:pPr/>
              <a:t>16</a:t>
            </a:fld>
            <a:endParaRPr lang="en-US" dirty="0"/>
          </a:p>
        </p:txBody>
      </p:sp>
    </p:spTree>
    <p:extLst>
      <p:ext uri="{BB962C8B-B14F-4D97-AF65-F5344CB8AC3E}">
        <p14:creationId xmlns:p14="http://schemas.microsoft.com/office/powerpoint/2010/main" val="1792556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a:t>Appropriate that we start with HDR, following convergence – every single directorate and office involved, and data science and infrastructure is a key part of each and every Big Idea.</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CC522A-0681-5443-8CC0-A525AF494E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0655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3FFB0F-448F-4553-814C-95956908CAC5}" type="slidenum">
              <a:rPr lang="en-US" smtClean="0"/>
              <a:pPr>
                <a:defRPr/>
              </a:pPr>
              <a:t>20</a:t>
            </a:fld>
            <a:endParaRPr lang="en-US"/>
          </a:p>
        </p:txBody>
      </p:sp>
    </p:spTree>
    <p:extLst>
      <p:ext uri="{BB962C8B-B14F-4D97-AF65-F5344CB8AC3E}">
        <p14:creationId xmlns:p14="http://schemas.microsoft.com/office/powerpoint/2010/main" val="927255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DB7998-CCB4-401A-946E-CC55AF0E9F18}" type="datetime1">
              <a:rPr lang="en-US" smtClean="0">
                <a:solidFill>
                  <a:prstClr val="black">
                    <a:tint val="75000"/>
                  </a:prstClr>
                </a:solidFill>
              </a:rPr>
              <a:t>10/29/2019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srgbClr val="4A66AC"/>
                </a:solidFill>
              </a:rPr>
              <a:pPr/>
              <a:t>‹#›</a:t>
            </a:fld>
            <a:endParaRPr lang="en-US" dirty="0">
              <a:solidFill>
                <a:srgbClr val="4A66AC"/>
              </a:solidFill>
            </a:endParaRPr>
          </a:p>
        </p:txBody>
      </p:sp>
    </p:spTree>
    <p:extLst>
      <p:ext uri="{BB962C8B-B14F-4D97-AF65-F5344CB8AC3E}">
        <p14:creationId xmlns:p14="http://schemas.microsoft.com/office/powerpoint/2010/main" val="3280963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87D1F8-2051-446A-9B94-1C8FE13DA52A}" type="datetime1">
              <a:rPr lang="en-US" smtClean="0">
                <a:solidFill>
                  <a:prstClr val="black">
                    <a:tint val="75000"/>
                  </a:prstClr>
                </a:solidFill>
              </a:rPr>
              <a:t>10/29/2019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srgbClr val="4A66AC"/>
                </a:solidFill>
              </a:rPr>
              <a:pPr/>
              <a:t>‹#›</a:t>
            </a:fld>
            <a:endParaRPr lang="en-US" dirty="0">
              <a:solidFill>
                <a:srgbClr val="4A66AC"/>
              </a:solidFill>
            </a:endParaRPr>
          </a:p>
        </p:txBody>
      </p:sp>
    </p:spTree>
    <p:extLst>
      <p:ext uri="{BB962C8B-B14F-4D97-AF65-F5344CB8AC3E}">
        <p14:creationId xmlns:p14="http://schemas.microsoft.com/office/powerpoint/2010/main" val="3044537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FE148D-C908-4D12-B47F-A3BA7EF089DC}" type="datetime1">
              <a:rPr lang="en-US" smtClean="0">
                <a:solidFill>
                  <a:prstClr val="black">
                    <a:tint val="75000"/>
                  </a:prstClr>
                </a:solidFill>
              </a:rPr>
              <a:t>10/29/2019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srgbClr val="4A66AC"/>
                </a:solidFill>
              </a:rPr>
              <a:pPr/>
              <a:t>‹#›</a:t>
            </a:fld>
            <a:endParaRPr lang="en-US" dirty="0">
              <a:solidFill>
                <a:srgbClr val="4A66AC"/>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4A66AC">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4A66AC">
                    <a:lumMod val="60000"/>
                    <a:lumOff val="40000"/>
                  </a:srgbClr>
                </a:solidFill>
                <a:latin typeface="Arial"/>
              </a:rPr>
              <a:t>”</a:t>
            </a:r>
            <a:endParaRPr lang="en-US" dirty="0">
              <a:solidFill>
                <a:srgbClr val="4A66AC">
                  <a:lumMod val="60000"/>
                  <a:lumOff val="40000"/>
                </a:srgbClr>
              </a:solidFill>
              <a:latin typeface="Arial"/>
            </a:endParaRPr>
          </a:p>
        </p:txBody>
      </p:sp>
    </p:spTree>
    <p:extLst>
      <p:ext uri="{BB962C8B-B14F-4D97-AF65-F5344CB8AC3E}">
        <p14:creationId xmlns:p14="http://schemas.microsoft.com/office/powerpoint/2010/main" val="3070728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F03087-678B-4BA0-8F0F-25649ED6B49F}" type="datetime1">
              <a:rPr lang="en-US" smtClean="0">
                <a:solidFill>
                  <a:prstClr val="black">
                    <a:tint val="75000"/>
                  </a:prstClr>
                </a:solidFill>
              </a:rPr>
              <a:t>10/29/2019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srgbClr val="4A66AC"/>
                </a:solidFill>
              </a:rPr>
              <a:pPr/>
              <a:t>‹#›</a:t>
            </a:fld>
            <a:endParaRPr lang="en-US" dirty="0">
              <a:solidFill>
                <a:srgbClr val="4A66AC"/>
              </a:solidFill>
            </a:endParaRPr>
          </a:p>
        </p:txBody>
      </p:sp>
    </p:spTree>
    <p:extLst>
      <p:ext uri="{BB962C8B-B14F-4D97-AF65-F5344CB8AC3E}">
        <p14:creationId xmlns:p14="http://schemas.microsoft.com/office/powerpoint/2010/main" val="3302187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1D5E76-5986-44D0-9623-4F1EEAF3B632}" type="datetime1">
              <a:rPr lang="en-US" smtClean="0">
                <a:solidFill>
                  <a:prstClr val="black">
                    <a:tint val="75000"/>
                  </a:prstClr>
                </a:solidFill>
              </a:rPr>
              <a:t>10/29/2019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srgbClr val="4A66AC"/>
                </a:solidFill>
              </a:rPr>
              <a:pPr/>
              <a:t>‹#›</a:t>
            </a:fld>
            <a:endParaRPr lang="en-US" dirty="0">
              <a:solidFill>
                <a:srgbClr val="4A66AC"/>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4A66AC">
                    <a:lumMod val="60000"/>
                    <a:lumOff val="40000"/>
                  </a:srgbClr>
                </a:solidFill>
                <a:latin typeface="Arial"/>
              </a:rPr>
              <a:t>”</a:t>
            </a:r>
          </a:p>
        </p:txBody>
      </p:sp>
    </p:spTree>
    <p:extLst>
      <p:ext uri="{BB962C8B-B14F-4D97-AF65-F5344CB8AC3E}">
        <p14:creationId xmlns:p14="http://schemas.microsoft.com/office/powerpoint/2010/main" val="1136583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6ED2DD-5700-484D-8E1D-1098909B8643}" type="datetime1">
              <a:rPr lang="en-US" smtClean="0">
                <a:solidFill>
                  <a:prstClr val="black">
                    <a:tint val="75000"/>
                  </a:prstClr>
                </a:solidFill>
              </a:rPr>
              <a:t>10/29/2019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srgbClr val="4A66AC"/>
                </a:solidFill>
              </a:rPr>
              <a:pPr/>
              <a:t>‹#›</a:t>
            </a:fld>
            <a:endParaRPr lang="en-US" dirty="0">
              <a:solidFill>
                <a:srgbClr val="4A66AC"/>
              </a:solidFill>
            </a:endParaRPr>
          </a:p>
        </p:txBody>
      </p:sp>
    </p:spTree>
    <p:extLst>
      <p:ext uri="{BB962C8B-B14F-4D97-AF65-F5344CB8AC3E}">
        <p14:creationId xmlns:p14="http://schemas.microsoft.com/office/powerpoint/2010/main" val="3505955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1053C5-1E0C-4607-8D76-20C4F379A67D}" type="datetime1">
              <a:rPr lang="en-US" smtClean="0">
                <a:solidFill>
                  <a:prstClr val="black">
                    <a:tint val="75000"/>
                  </a:prstClr>
                </a:solidFill>
              </a:rPr>
              <a:t>10/29/2019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srgbClr val="4A66AC"/>
                </a:solidFill>
              </a:rPr>
              <a:pPr/>
              <a:t>‹#›</a:t>
            </a:fld>
            <a:endParaRPr lang="en-US" dirty="0">
              <a:solidFill>
                <a:srgbClr val="4A66AC"/>
              </a:solidFill>
            </a:endParaRPr>
          </a:p>
        </p:txBody>
      </p:sp>
    </p:spTree>
    <p:extLst>
      <p:ext uri="{BB962C8B-B14F-4D97-AF65-F5344CB8AC3E}">
        <p14:creationId xmlns:p14="http://schemas.microsoft.com/office/powerpoint/2010/main" val="970710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46D84D-E1E3-403E-B2F6-385B4BEBC141}" type="datetime1">
              <a:rPr lang="en-US" smtClean="0">
                <a:solidFill>
                  <a:prstClr val="black">
                    <a:tint val="75000"/>
                  </a:prstClr>
                </a:solidFill>
              </a:rPr>
              <a:t>10/29/2019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srgbClr val="4A66AC"/>
                </a:solidFill>
              </a:rPr>
              <a:pPr/>
              <a:t>‹#›</a:t>
            </a:fld>
            <a:endParaRPr lang="en-US" dirty="0">
              <a:solidFill>
                <a:srgbClr val="4A66AC"/>
              </a:solidFill>
            </a:endParaRPr>
          </a:p>
        </p:txBody>
      </p:sp>
    </p:spTree>
    <p:extLst>
      <p:ext uri="{BB962C8B-B14F-4D97-AF65-F5344CB8AC3E}">
        <p14:creationId xmlns:p14="http://schemas.microsoft.com/office/powerpoint/2010/main" val="3677638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2E0FA4-7103-4DA2-AF59-03AF9E632F3F}"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523B8-9C26-432F-85AA-A4757E610504}" type="slidenum">
              <a:rPr lang="en-US" smtClean="0"/>
              <a:t>‹#›</a:t>
            </a:fld>
            <a:endParaRPr lang="en-US"/>
          </a:p>
        </p:txBody>
      </p:sp>
    </p:spTree>
    <p:extLst>
      <p:ext uri="{BB962C8B-B14F-4D97-AF65-F5344CB8AC3E}">
        <p14:creationId xmlns:p14="http://schemas.microsoft.com/office/powerpoint/2010/main" val="2579247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2E0FA4-7103-4DA2-AF59-03AF9E632F3F}"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523B8-9C26-432F-85AA-A4757E610504}" type="slidenum">
              <a:rPr lang="en-US" smtClean="0"/>
              <a:t>‹#›</a:t>
            </a:fld>
            <a:endParaRPr lang="en-US"/>
          </a:p>
        </p:txBody>
      </p:sp>
    </p:spTree>
    <p:extLst>
      <p:ext uri="{BB962C8B-B14F-4D97-AF65-F5344CB8AC3E}">
        <p14:creationId xmlns:p14="http://schemas.microsoft.com/office/powerpoint/2010/main" val="37066706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2E0FA4-7103-4DA2-AF59-03AF9E632F3F}"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523B8-9C26-432F-85AA-A4757E610504}" type="slidenum">
              <a:rPr lang="en-US" smtClean="0"/>
              <a:t>‹#›</a:t>
            </a:fld>
            <a:endParaRPr lang="en-US"/>
          </a:p>
        </p:txBody>
      </p:sp>
    </p:spTree>
    <p:extLst>
      <p:ext uri="{BB962C8B-B14F-4D97-AF65-F5344CB8AC3E}">
        <p14:creationId xmlns:p14="http://schemas.microsoft.com/office/powerpoint/2010/main" val="2357389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1FC6DE-C8A1-4877-92E7-5D4401AB1F22}" type="datetime1">
              <a:rPr lang="en-US" smtClean="0">
                <a:solidFill>
                  <a:prstClr val="black">
                    <a:tint val="75000"/>
                  </a:prstClr>
                </a:solidFill>
              </a:rPr>
              <a:t>10/29/2019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srgbClr val="4A66AC"/>
                </a:solidFill>
              </a:rPr>
              <a:pPr/>
              <a:t>‹#›</a:t>
            </a:fld>
            <a:endParaRPr lang="en-US" dirty="0">
              <a:solidFill>
                <a:srgbClr val="4A66AC"/>
              </a:solidFill>
            </a:endParaRPr>
          </a:p>
        </p:txBody>
      </p:sp>
    </p:spTree>
    <p:extLst>
      <p:ext uri="{BB962C8B-B14F-4D97-AF65-F5344CB8AC3E}">
        <p14:creationId xmlns:p14="http://schemas.microsoft.com/office/powerpoint/2010/main" val="1987014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2E0FA4-7103-4DA2-AF59-03AF9E632F3F}"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523B8-9C26-432F-85AA-A4757E610504}" type="slidenum">
              <a:rPr lang="en-US" smtClean="0"/>
              <a:t>‹#›</a:t>
            </a:fld>
            <a:endParaRPr lang="en-US"/>
          </a:p>
        </p:txBody>
      </p:sp>
    </p:spTree>
    <p:extLst>
      <p:ext uri="{BB962C8B-B14F-4D97-AF65-F5344CB8AC3E}">
        <p14:creationId xmlns:p14="http://schemas.microsoft.com/office/powerpoint/2010/main" val="2900989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2E0FA4-7103-4DA2-AF59-03AF9E632F3F}" type="datetimeFigureOut">
              <a:rPr lang="en-US" smtClean="0"/>
              <a:t>10/29/2019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3523B8-9C26-432F-85AA-A4757E610504}" type="slidenum">
              <a:rPr lang="en-US" smtClean="0"/>
              <a:t>‹#›</a:t>
            </a:fld>
            <a:endParaRPr lang="en-US"/>
          </a:p>
        </p:txBody>
      </p:sp>
    </p:spTree>
    <p:extLst>
      <p:ext uri="{BB962C8B-B14F-4D97-AF65-F5344CB8AC3E}">
        <p14:creationId xmlns:p14="http://schemas.microsoft.com/office/powerpoint/2010/main" val="2936050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2E0FA4-7103-4DA2-AF59-03AF9E632F3F}" type="datetimeFigureOut">
              <a:rPr lang="en-US" smtClean="0"/>
              <a:t>10/29/2019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3523B8-9C26-432F-85AA-A4757E610504}" type="slidenum">
              <a:rPr lang="en-US" smtClean="0"/>
              <a:t>‹#›</a:t>
            </a:fld>
            <a:endParaRPr lang="en-US"/>
          </a:p>
        </p:txBody>
      </p:sp>
    </p:spTree>
    <p:extLst>
      <p:ext uri="{BB962C8B-B14F-4D97-AF65-F5344CB8AC3E}">
        <p14:creationId xmlns:p14="http://schemas.microsoft.com/office/powerpoint/2010/main" val="3117950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2E0FA4-7103-4DA2-AF59-03AF9E632F3F}" type="datetimeFigureOut">
              <a:rPr lang="en-US" smtClean="0"/>
              <a:t>10/29/2019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3523B8-9C26-432F-85AA-A4757E610504}" type="slidenum">
              <a:rPr lang="en-US" smtClean="0"/>
              <a:t>‹#›</a:t>
            </a:fld>
            <a:endParaRPr lang="en-US"/>
          </a:p>
        </p:txBody>
      </p:sp>
    </p:spTree>
    <p:extLst>
      <p:ext uri="{BB962C8B-B14F-4D97-AF65-F5344CB8AC3E}">
        <p14:creationId xmlns:p14="http://schemas.microsoft.com/office/powerpoint/2010/main" val="3091319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2E0FA4-7103-4DA2-AF59-03AF9E632F3F}"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523B8-9C26-432F-85AA-A4757E610504}" type="slidenum">
              <a:rPr lang="en-US" smtClean="0"/>
              <a:t>‹#›</a:t>
            </a:fld>
            <a:endParaRPr lang="en-US"/>
          </a:p>
        </p:txBody>
      </p:sp>
    </p:spTree>
    <p:extLst>
      <p:ext uri="{BB962C8B-B14F-4D97-AF65-F5344CB8AC3E}">
        <p14:creationId xmlns:p14="http://schemas.microsoft.com/office/powerpoint/2010/main" val="2947061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2E0FA4-7103-4DA2-AF59-03AF9E632F3F}"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523B8-9C26-432F-85AA-A4757E610504}" type="slidenum">
              <a:rPr lang="en-US" smtClean="0"/>
              <a:t>‹#›</a:t>
            </a:fld>
            <a:endParaRPr lang="en-US"/>
          </a:p>
        </p:txBody>
      </p:sp>
    </p:spTree>
    <p:extLst>
      <p:ext uri="{BB962C8B-B14F-4D97-AF65-F5344CB8AC3E}">
        <p14:creationId xmlns:p14="http://schemas.microsoft.com/office/powerpoint/2010/main" val="3989513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2E0FA4-7103-4DA2-AF59-03AF9E632F3F}"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523B8-9C26-432F-85AA-A4757E610504}" type="slidenum">
              <a:rPr lang="en-US" smtClean="0"/>
              <a:t>‹#›</a:t>
            </a:fld>
            <a:endParaRPr lang="en-US"/>
          </a:p>
        </p:txBody>
      </p:sp>
    </p:spTree>
    <p:extLst>
      <p:ext uri="{BB962C8B-B14F-4D97-AF65-F5344CB8AC3E}">
        <p14:creationId xmlns:p14="http://schemas.microsoft.com/office/powerpoint/2010/main" val="3491553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2E0FA4-7103-4DA2-AF59-03AF9E632F3F}"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523B8-9C26-432F-85AA-A4757E610504}" type="slidenum">
              <a:rPr lang="en-US" smtClean="0"/>
              <a:t>‹#›</a:t>
            </a:fld>
            <a:endParaRPr lang="en-US"/>
          </a:p>
        </p:txBody>
      </p:sp>
    </p:spTree>
    <p:extLst>
      <p:ext uri="{BB962C8B-B14F-4D97-AF65-F5344CB8AC3E}">
        <p14:creationId xmlns:p14="http://schemas.microsoft.com/office/powerpoint/2010/main" val="211669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B8AA2D-C276-49AC-9CDC-336B68FF3F66}" type="datetime1">
              <a:rPr lang="en-US" smtClean="0">
                <a:solidFill>
                  <a:prstClr val="black">
                    <a:tint val="75000"/>
                  </a:prstClr>
                </a:solidFill>
              </a:rPr>
              <a:t>10/29/2019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srgbClr val="4A66AC"/>
                </a:solidFill>
              </a:rPr>
              <a:pPr/>
              <a:t>‹#›</a:t>
            </a:fld>
            <a:endParaRPr lang="en-US" dirty="0">
              <a:solidFill>
                <a:srgbClr val="4A66AC"/>
              </a:solidFill>
            </a:endParaRPr>
          </a:p>
        </p:txBody>
      </p:sp>
    </p:spTree>
    <p:extLst>
      <p:ext uri="{BB962C8B-B14F-4D97-AF65-F5344CB8AC3E}">
        <p14:creationId xmlns:p14="http://schemas.microsoft.com/office/powerpoint/2010/main" val="3855698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401010-9686-4900-89ED-0C7EBE975972}" type="datetime1">
              <a:rPr lang="en-US" smtClean="0">
                <a:solidFill>
                  <a:prstClr val="black">
                    <a:tint val="75000"/>
                  </a:prstClr>
                </a:solidFill>
              </a:rPr>
              <a:t>10/29/2019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smtClean="0">
                <a:solidFill>
                  <a:srgbClr val="4A66AC"/>
                </a:solidFill>
              </a:rPr>
              <a:pPr/>
              <a:t>‹#›</a:t>
            </a:fld>
            <a:endParaRPr lang="en-US" dirty="0">
              <a:solidFill>
                <a:srgbClr val="4A66AC"/>
              </a:solidFill>
            </a:endParaRPr>
          </a:p>
        </p:txBody>
      </p:sp>
    </p:spTree>
    <p:extLst>
      <p:ext uri="{BB962C8B-B14F-4D97-AF65-F5344CB8AC3E}">
        <p14:creationId xmlns:p14="http://schemas.microsoft.com/office/powerpoint/2010/main" val="2860425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432AA3-9EED-45AE-8526-E786C6977C4B}" type="datetime1">
              <a:rPr lang="en-US" smtClean="0">
                <a:solidFill>
                  <a:prstClr val="black">
                    <a:tint val="75000"/>
                  </a:prstClr>
                </a:solidFill>
              </a:rPr>
              <a:t>10/29/2019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smtClean="0">
                <a:solidFill>
                  <a:srgbClr val="4A66AC"/>
                </a:solidFill>
              </a:rPr>
              <a:pPr/>
              <a:t>‹#›</a:t>
            </a:fld>
            <a:endParaRPr lang="en-US" dirty="0">
              <a:solidFill>
                <a:srgbClr val="4A66AC"/>
              </a:solidFill>
            </a:endParaRPr>
          </a:p>
        </p:txBody>
      </p:sp>
    </p:spTree>
    <p:extLst>
      <p:ext uri="{BB962C8B-B14F-4D97-AF65-F5344CB8AC3E}">
        <p14:creationId xmlns:p14="http://schemas.microsoft.com/office/powerpoint/2010/main" val="146598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72FBEE-D073-470F-A96F-53F20DC6EAB6}" type="datetime1">
              <a:rPr lang="en-US" smtClean="0">
                <a:solidFill>
                  <a:prstClr val="black">
                    <a:tint val="75000"/>
                  </a:prstClr>
                </a:solidFill>
              </a:rPr>
              <a:t>10/29/2019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02111984F565}" type="slidenum">
              <a:rPr lang="en-US" smtClean="0">
                <a:solidFill>
                  <a:srgbClr val="4A66AC"/>
                </a:solidFill>
              </a:rPr>
              <a:pPr/>
              <a:t>‹#›</a:t>
            </a:fld>
            <a:endParaRPr lang="en-US" dirty="0">
              <a:solidFill>
                <a:srgbClr val="4A66AC"/>
              </a:solidFill>
            </a:endParaRPr>
          </a:p>
        </p:txBody>
      </p:sp>
    </p:spTree>
    <p:extLst>
      <p:ext uri="{BB962C8B-B14F-4D97-AF65-F5344CB8AC3E}">
        <p14:creationId xmlns:p14="http://schemas.microsoft.com/office/powerpoint/2010/main" val="534648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AB63DB-0820-4DB5-8AA2-11FF27F356A4}" type="datetime1">
              <a:rPr lang="en-US" smtClean="0">
                <a:solidFill>
                  <a:prstClr val="black">
                    <a:tint val="75000"/>
                  </a:prstClr>
                </a:solidFill>
              </a:rPr>
              <a:t>10/29/2019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solidFill>
                  <a:srgbClr val="4A66AC"/>
                </a:solidFill>
              </a:rPr>
              <a:pPr/>
              <a:t>‹#›</a:t>
            </a:fld>
            <a:endParaRPr lang="en-US" dirty="0">
              <a:solidFill>
                <a:srgbClr val="4A66AC"/>
              </a:solidFill>
            </a:endParaRPr>
          </a:p>
        </p:txBody>
      </p:sp>
    </p:spTree>
    <p:extLst>
      <p:ext uri="{BB962C8B-B14F-4D97-AF65-F5344CB8AC3E}">
        <p14:creationId xmlns:p14="http://schemas.microsoft.com/office/powerpoint/2010/main" val="3265298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9C9CF3-94A4-4BB0-88E1-4706F2D74E52}" type="datetime1">
              <a:rPr lang="en-US" smtClean="0">
                <a:solidFill>
                  <a:prstClr val="black">
                    <a:tint val="75000"/>
                  </a:prstClr>
                </a:solidFill>
              </a:rPr>
              <a:t>10/29/2019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smtClean="0">
                <a:solidFill>
                  <a:srgbClr val="4A66AC"/>
                </a:solidFill>
              </a:rPr>
              <a:pPr/>
              <a:t>‹#›</a:t>
            </a:fld>
            <a:endParaRPr lang="en-US" dirty="0">
              <a:solidFill>
                <a:srgbClr val="4A66AC"/>
              </a:solidFill>
            </a:endParaRPr>
          </a:p>
        </p:txBody>
      </p:sp>
    </p:spTree>
    <p:extLst>
      <p:ext uri="{BB962C8B-B14F-4D97-AF65-F5344CB8AC3E}">
        <p14:creationId xmlns:p14="http://schemas.microsoft.com/office/powerpoint/2010/main" val="1741942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09DB6A-4986-4933-A860-505083A28A7D}" type="datetime1">
              <a:rPr lang="en-US" smtClean="0">
                <a:solidFill>
                  <a:prstClr val="black">
                    <a:tint val="75000"/>
                  </a:prstClr>
                </a:solidFill>
              </a:rPr>
              <a:t>10/29/2019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smtClean="0">
                <a:solidFill>
                  <a:srgbClr val="4A66AC"/>
                </a:solidFill>
              </a:rPr>
              <a:pPr/>
              <a:t>‹#›</a:t>
            </a:fld>
            <a:endParaRPr lang="en-US" dirty="0">
              <a:solidFill>
                <a:srgbClr val="4A66AC"/>
              </a:solidFill>
            </a:endParaRPr>
          </a:p>
        </p:txBody>
      </p:sp>
    </p:spTree>
    <p:extLst>
      <p:ext uri="{BB962C8B-B14F-4D97-AF65-F5344CB8AC3E}">
        <p14:creationId xmlns:p14="http://schemas.microsoft.com/office/powerpoint/2010/main" val="1412898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jp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3.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18103CA1-348C-43E6-A45B-DC70792BBFC8}" type="datetime1">
              <a:rPr lang="en-US" smtClean="0">
                <a:solidFill>
                  <a:prstClr val="black">
                    <a:tint val="75000"/>
                  </a:prstClr>
                </a:solidFill>
              </a:rPr>
              <a:t>10/29/2019</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D57F1E4F-1CFF-5643-939E-02111984F565}" type="slidenum">
              <a:rPr lang="en-US" smtClean="0">
                <a:solidFill>
                  <a:srgbClr val="4A66AC"/>
                </a:solidFill>
              </a:rPr>
              <a:pPr defTabSz="457200"/>
              <a:t>‹#›</a:t>
            </a:fld>
            <a:endParaRPr lang="en-US" dirty="0">
              <a:solidFill>
                <a:srgbClr val="4A66AC"/>
              </a:solidFill>
            </a:endParaRPr>
          </a:p>
        </p:txBody>
      </p:sp>
      <p:pic>
        <p:nvPicPr>
          <p:cNvPr id="18" name="Picture 3" descr="nsf1.png"/>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0836805" y="5486400"/>
            <a:ext cx="1363662" cy="1371600"/>
          </a:xfrm>
          <a:prstGeom prst="rect">
            <a:avLst/>
          </a:prstGeom>
          <a:noFill/>
          <a:ln w="9525">
            <a:noFill/>
            <a:miter lim="800000"/>
            <a:headEnd/>
            <a:tailEnd/>
          </a:ln>
        </p:spPr>
      </p:pic>
    </p:spTree>
    <p:extLst>
      <p:ext uri="{BB962C8B-B14F-4D97-AF65-F5344CB8AC3E}">
        <p14:creationId xmlns:p14="http://schemas.microsoft.com/office/powerpoint/2010/main" val="323404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2E0FA4-7103-4DA2-AF59-03AF9E632F3F}" type="datetimeFigureOut">
              <a:rPr lang="en-US" smtClean="0"/>
              <a:t>10/29/2019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523B8-9C26-432F-85AA-A4757E610504}"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36399" y="6155585"/>
            <a:ext cx="565403" cy="565890"/>
          </a:xfrm>
          <a:prstGeom prst="rect">
            <a:avLst/>
          </a:prstGeom>
        </p:spPr>
      </p:pic>
    </p:spTree>
    <p:extLst>
      <p:ext uri="{BB962C8B-B14F-4D97-AF65-F5344CB8AC3E}">
        <p14:creationId xmlns:p14="http://schemas.microsoft.com/office/powerpoint/2010/main" val="237798256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www.nsf.gov/publications/pub_summ.jsp?WT.z_pims_id=505364&amp;ods_key=nsf19564" TargetMode="External"/><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1.jpeg"/><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nsf.gov/ere/ereweb/urbansystem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s>
</file>

<file path=ppt/slides/_rels/slide17.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jpeg"/><Relationship Id="rId18" Type="http://schemas.openxmlformats.org/officeDocument/2006/relationships/image" Target="../media/image41.tiff"/><Relationship Id="rId3" Type="http://schemas.openxmlformats.org/officeDocument/2006/relationships/image" Target="../media/image26.jpeg"/><Relationship Id="rId21" Type="http://schemas.openxmlformats.org/officeDocument/2006/relationships/image" Target="../media/image44.jpeg"/><Relationship Id="rId7" Type="http://schemas.openxmlformats.org/officeDocument/2006/relationships/image" Target="../media/image30.jpeg"/><Relationship Id="rId12" Type="http://schemas.openxmlformats.org/officeDocument/2006/relationships/image" Target="../media/image35.jpeg"/><Relationship Id="rId17" Type="http://schemas.openxmlformats.org/officeDocument/2006/relationships/image" Target="../media/image40.jpg"/><Relationship Id="rId2" Type="http://schemas.openxmlformats.org/officeDocument/2006/relationships/notesSlide" Target="../notesSlides/notesSlide8.xml"/><Relationship Id="rId16" Type="http://schemas.openxmlformats.org/officeDocument/2006/relationships/image" Target="../media/image39.jpeg"/><Relationship Id="rId20"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5" Type="http://schemas.openxmlformats.org/officeDocument/2006/relationships/image" Target="../media/image38.jpeg"/><Relationship Id="rId10" Type="http://schemas.openxmlformats.org/officeDocument/2006/relationships/image" Target="../media/image33.jpeg"/><Relationship Id="rId19" Type="http://schemas.openxmlformats.org/officeDocument/2006/relationships/image" Target="../media/image42.jpeg"/><Relationship Id="rId4" Type="http://schemas.openxmlformats.org/officeDocument/2006/relationships/image" Target="../media/image27.jpeg"/><Relationship Id="rId9" Type="http://schemas.openxmlformats.org/officeDocument/2006/relationships/image" Target="../media/image32.jpeg"/><Relationship Id="rId14" Type="http://schemas.openxmlformats.org/officeDocument/2006/relationships/image" Target="../media/image37.jpeg"/><Relationship Id="rId22" Type="http://schemas.openxmlformats.org/officeDocument/2006/relationships/image" Target="../media/image45.jpeg"/></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apahwa@nsf.gov" TargetMode="External"/><Relationship Id="rId7" Type="http://schemas.openxmlformats.org/officeDocument/2006/relationships/image" Target="../media/image47.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mailto:akuh@nsf.gov" TargetMode="External"/><Relationship Id="rId5" Type="http://schemas.openxmlformats.org/officeDocument/2006/relationships/hyperlink" Target="mailto:rbaheti@nsf.gov" TargetMode="External"/><Relationship Id="rId4" Type="http://schemas.openxmlformats.org/officeDocument/2006/relationships/hyperlink" Target="mailto:AKHALIGH@nsf.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hyperlink" Target="https://www.nsf.gov/about/budget/fy2020/index.jsp" TargetMode="Externa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07CD-1466-4032-82C8-ACE469356F95}"/>
              </a:ext>
            </a:extLst>
          </p:cNvPr>
          <p:cNvSpPr>
            <a:spLocks noGrp="1"/>
          </p:cNvSpPr>
          <p:nvPr>
            <p:ph type="title"/>
          </p:nvPr>
        </p:nvSpPr>
        <p:spPr>
          <a:xfrm>
            <a:off x="677333" y="609600"/>
            <a:ext cx="7913329" cy="1320800"/>
          </a:xfrm>
        </p:spPr>
        <p:txBody>
          <a:bodyPr>
            <a:noAutofit/>
          </a:bodyPr>
          <a:lstStyle/>
          <a:p>
            <a:pPr algn="ctr"/>
            <a:r>
              <a:rPr lang="en-US" sz="4400" b="1" dirty="0">
                <a:solidFill>
                  <a:srgbClr val="00B050"/>
                </a:solidFill>
              </a:rPr>
              <a:t>NSF Perspectives: </a:t>
            </a:r>
            <a:br>
              <a:rPr lang="en-US" sz="4400" b="1" dirty="0">
                <a:solidFill>
                  <a:srgbClr val="00B050"/>
                </a:solidFill>
              </a:rPr>
            </a:br>
            <a:r>
              <a:rPr lang="en-US" sz="4400" b="1" dirty="0">
                <a:solidFill>
                  <a:srgbClr val="00B050"/>
                </a:solidFill>
              </a:rPr>
              <a:t>Challenges and Opportunities</a:t>
            </a:r>
          </a:p>
        </p:txBody>
      </p:sp>
      <p:sp>
        <p:nvSpPr>
          <p:cNvPr id="3" name="Content Placeholder 2">
            <a:extLst>
              <a:ext uri="{FF2B5EF4-FFF2-40B4-BE49-F238E27FC236}">
                <a16:creationId xmlns:a16="http://schemas.microsoft.com/office/drawing/2014/main" id="{F3CECC79-361F-43B2-9B6C-915C62787220}"/>
              </a:ext>
            </a:extLst>
          </p:cNvPr>
          <p:cNvSpPr>
            <a:spLocks noGrp="1"/>
          </p:cNvSpPr>
          <p:nvPr>
            <p:ph idx="1"/>
          </p:nvPr>
        </p:nvSpPr>
        <p:spPr>
          <a:xfrm>
            <a:off x="847297" y="2977227"/>
            <a:ext cx="7713133" cy="3880773"/>
          </a:xfrm>
        </p:spPr>
        <p:txBody>
          <a:bodyPr/>
          <a:lstStyle/>
          <a:p>
            <a:pPr marL="0" indent="0" algn="ctr">
              <a:buNone/>
            </a:pPr>
            <a:r>
              <a:rPr lang="en-US" sz="2400" b="1" dirty="0">
                <a:solidFill>
                  <a:schemeClr val="accent1"/>
                </a:solidFill>
              </a:rPr>
              <a:t>Anil Pahwa, Alireza Khaligh, </a:t>
            </a:r>
            <a:r>
              <a:rPr lang="en-US" sz="2400" b="1" dirty="0" err="1">
                <a:solidFill>
                  <a:schemeClr val="accent1"/>
                </a:solidFill>
              </a:rPr>
              <a:t>Kishan</a:t>
            </a:r>
            <a:r>
              <a:rPr lang="en-US" sz="2400" b="1" dirty="0">
                <a:solidFill>
                  <a:schemeClr val="accent1"/>
                </a:solidFill>
              </a:rPr>
              <a:t> Baheti, Tony Kuh</a:t>
            </a:r>
          </a:p>
          <a:p>
            <a:pPr marL="0" indent="0" algn="ctr">
              <a:buNone/>
            </a:pPr>
            <a:r>
              <a:rPr lang="en-US" sz="2400" dirty="0">
                <a:solidFill>
                  <a:schemeClr val="accent1"/>
                </a:solidFill>
              </a:rPr>
              <a:t>Energy, Power, Controls and Networks (EPCN)</a:t>
            </a:r>
          </a:p>
          <a:p>
            <a:pPr marL="0" indent="0" algn="ctr">
              <a:buNone/>
            </a:pPr>
            <a:r>
              <a:rPr lang="en-US" sz="2400" dirty="0">
                <a:solidFill>
                  <a:schemeClr val="accent1"/>
                </a:solidFill>
              </a:rPr>
              <a:t>National Science Foundation</a:t>
            </a:r>
          </a:p>
          <a:p>
            <a:pPr marL="0" indent="0" algn="ctr">
              <a:buNone/>
            </a:pPr>
            <a:endParaRPr lang="en-US" sz="2400" dirty="0">
              <a:solidFill>
                <a:schemeClr val="accent1"/>
              </a:solidFill>
            </a:endParaRPr>
          </a:p>
          <a:p>
            <a:pPr marL="0" indent="0" algn="ctr">
              <a:buNone/>
            </a:pPr>
            <a:r>
              <a:rPr lang="en-US" dirty="0">
                <a:solidFill>
                  <a:schemeClr val="tx1"/>
                </a:solidFill>
              </a:rPr>
              <a:t>NSF Workshop on Power Electronics-enabled Operation of Power Systems</a:t>
            </a:r>
          </a:p>
          <a:p>
            <a:pPr marL="0" indent="0" algn="ctr">
              <a:buNone/>
            </a:pPr>
            <a:r>
              <a:rPr lang="en-US" dirty="0">
                <a:solidFill>
                  <a:schemeClr val="tx1"/>
                </a:solidFill>
              </a:rPr>
              <a:t>October 31 – November 1, 2019</a:t>
            </a:r>
          </a:p>
          <a:p>
            <a:pPr marL="0" indent="0" algn="ctr">
              <a:buNone/>
            </a:pPr>
            <a:r>
              <a:rPr lang="en-US" dirty="0">
                <a:solidFill>
                  <a:schemeClr val="tx1"/>
                </a:solidFill>
              </a:rPr>
              <a:t>Illinois Institute of Technology, Chicago</a:t>
            </a:r>
          </a:p>
          <a:p>
            <a:endParaRPr lang="en-US" dirty="0"/>
          </a:p>
        </p:txBody>
      </p:sp>
      <p:sp>
        <p:nvSpPr>
          <p:cNvPr id="4" name="Slide Number Placeholder 3">
            <a:extLst>
              <a:ext uri="{FF2B5EF4-FFF2-40B4-BE49-F238E27FC236}">
                <a16:creationId xmlns:a16="http://schemas.microsoft.com/office/drawing/2014/main" id="{18529BE3-B626-47B7-B165-A6A8259F278C}"/>
              </a:ext>
            </a:extLst>
          </p:cNvPr>
          <p:cNvSpPr>
            <a:spLocks noGrp="1"/>
          </p:cNvSpPr>
          <p:nvPr>
            <p:ph type="sldNum" sz="quarter" idx="12"/>
          </p:nvPr>
        </p:nvSpPr>
        <p:spPr/>
        <p:txBody>
          <a:bodyPr/>
          <a:lstStyle/>
          <a:p>
            <a:fld id="{D57F1E4F-1CFF-5643-939E-02111984F565}" type="slidenum">
              <a:rPr lang="en-US" smtClean="0">
                <a:solidFill>
                  <a:srgbClr val="4A66AC"/>
                </a:solidFill>
              </a:rPr>
              <a:pPr/>
              <a:t>1</a:t>
            </a:fld>
            <a:endParaRPr lang="en-US" dirty="0">
              <a:solidFill>
                <a:srgbClr val="4A66AC"/>
              </a:solidFill>
            </a:endParaRPr>
          </a:p>
        </p:txBody>
      </p:sp>
      <p:pic>
        <p:nvPicPr>
          <p:cNvPr id="5" name="Picture 4">
            <a:extLst>
              <a:ext uri="{FF2B5EF4-FFF2-40B4-BE49-F238E27FC236}">
                <a16:creationId xmlns:a16="http://schemas.microsoft.com/office/drawing/2014/main" id="{B7ED0FF0-BD24-4EA7-8B88-EFD0E2A89772}"/>
              </a:ext>
            </a:extLst>
          </p:cNvPr>
          <p:cNvPicPr>
            <a:picLocks noChangeAspect="1"/>
          </p:cNvPicPr>
          <p:nvPr/>
        </p:nvPicPr>
        <p:blipFill>
          <a:blip r:embed="rId2"/>
          <a:stretch>
            <a:fillRect/>
          </a:stretch>
        </p:blipFill>
        <p:spPr>
          <a:xfrm>
            <a:off x="8849153" y="1824826"/>
            <a:ext cx="2495550" cy="3609975"/>
          </a:xfrm>
          <a:prstGeom prst="rect">
            <a:avLst/>
          </a:prstGeom>
        </p:spPr>
      </p:pic>
    </p:spTree>
    <p:extLst>
      <p:ext uri="{BB962C8B-B14F-4D97-AF65-F5344CB8AC3E}">
        <p14:creationId xmlns:p14="http://schemas.microsoft.com/office/powerpoint/2010/main" val="3142844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46400-49FE-4ADD-AF89-2B91BE2EDA71}"/>
              </a:ext>
            </a:extLst>
          </p:cNvPr>
          <p:cNvSpPr>
            <a:spLocks noGrp="1"/>
          </p:cNvSpPr>
          <p:nvPr>
            <p:ph type="title"/>
          </p:nvPr>
        </p:nvSpPr>
        <p:spPr>
          <a:xfrm>
            <a:off x="-172016" y="208014"/>
            <a:ext cx="9126625" cy="821680"/>
          </a:xfrm>
        </p:spPr>
        <p:txBody>
          <a:bodyPr>
            <a:normAutofit/>
          </a:bodyPr>
          <a:lstStyle/>
          <a:p>
            <a:pPr algn="ctr"/>
            <a:r>
              <a:rPr lang="en-US" sz="4000" b="1" dirty="0">
                <a:solidFill>
                  <a:srgbClr val="00B050"/>
                </a:solidFill>
              </a:rPr>
              <a:t>EPCN Program Focus</a:t>
            </a:r>
          </a:p>
        </p:txBody>
      </p:sp>
      <p:sp>
        <p:nvSpPr>
          <p:cNvPr id="3" name="Content Placeholder 2">
            <a:extLst>
              <a:ext uri="{FF2B5EF4-FFF2-40B4-BE49-F238E27FC236}">
                <a16:creationId xmlns:a16="http://schemas.microsoft.com/office/drawing/2014/main" id="{EE621173-4807-4A65-B8AB-48A700F649A5}"/>
              </a:ext>
            </a:extLst>
          </p:cNvPr>
          <p:cNvSpPr>
            <a:spLocks noGrp="1"/>
          </p:cNvSpPr>
          <p:nvPr>
            <p:ph idx="1"/>
          </p:nvPr>
        </p:nvSpPr>
        <p:spPr>
          <a:xfrm>
            <a:off x="702733" y="1161921"/>
            <a:ext cx="10403958" cy="4683318"/>
          </a:xfrm>
        </p:spPr>
        <p:txBody>
          <a:bodyPr>
            <a:normAutofit lnSpcReduction="10000"/>
          </a:bodyPr>
          <a:lstStyle/>
          <a:p>
            <a:r>
              <a:rPr lang="en-US" sz="3200" dirty="0">
                <a:solidFill>
                  <a:srgbClr val="C00000"/>
                </a:solidFill>
              </a:rPr>
              <a:t>Control and Networked Systems (Baheti)</a:t>
            </a:r>
          </a:p>
          <a:p>
            <a:pPr lvl="1"/>
            <a:r>
              <a:rPr lang="en-US" sz="2600" dirty="0"/>
              <a:t>Systems with both discrete and continuous dynamics</a:t>
            </a:r>
          </a:p>
          <a:p>
            <a:pPr lvl="1"/>
            <a:r>
              <a:rPr lang="en-US" sz="2600" dirty="0"/>
              <a:t>Distributed decisions and actions with local information</a:t>
            </a:r>
          </a:p>
          <a:p>
            <a:pPr lvl="1"/>
            <a:r>
              <a:rPr lang="en-US" sz="2600" dirty="0"/>
              <a:t>Scalable, faster, distributed computation algorithms</a:t>
            </a:r>
          </a:p>
          <a:p>
            <a:pPr lvl="1"/>
            <a:r>
              <a:rPr lang="en-US" sz="2600" dirty="0"/>
              <a:t>Cyber-Physical security of control systems</a:t>
            </a:r>
          </a:p>
          <a:p>
            <a:r>
              <a:rPr lang="en-US" sz="3300" dirty="0">
                <a:solidFill>
                  <a:srgbClr val="C00000"/>
                </a:solidFill>
              </a:rPr>
              <a:t>Learning and Adaptive Systems (Kuh)</a:t>
            </a:r>
          </a:p>
          <a:p>
            <a:pPr lvl="1"/>
            <a:r>
              <a:rPr lang="en-US" sz="2600" dirty="0"/>
              <a:t>Data analytics and Intelligent systems</a:t>
            </a:r>
          </a:p>
          <a:p>
            <a:pPr lvl="1"/>
            <a:r>
              <a:rPr lang="en-US" sz="2600" dirty="0"/>
              <a:t>Machine learning algorithms (deep learning)</a:t>
            </a:r>
          </a:p>
          <a:p>
            <a:pPr lvl="1"/>
            <a:r>
              <a:rPr lang="en-US" sz="2600" dirty="0"/>
              <a:t>Neural networks architectures and applications</a:t>
            </a:r>
          </a:p>
          <a:p>
            <a:pPr lvl="1"/>
            <a:endParaRPr lang="en-US" sz="2800" dirty="0"/>
          </a:p>
          <a:p>
            <a:pPr lvl="2"/>
            <a:endParaRPr lang="en-US" sz="2900" dirty="0"/>
          </a:p>
          <a:p>
            <a:pPr lvl="1"/>
            <a:endParaRPr lang="en-US" sz="3100" dirty="0"/>
          </a:p>
          <a:p>
            <a:pPr lvl="1"/>
            <a:endParaRPr lang="en-US" sz="3100" dirty="0"/>
          </a:p>
          <a:p>
            <a:endParaRPr lang="en-US" sz="3300" dirty="0"/>
          </a:p>
          <a:p>
            <a:pPr marL="0" indent="0">
              <a:buNone/>
            </a:pPr>
            <a:endParaRPr lang="en-US" dirty="0"/>
          </a:p>
          <a:p>
            <a:pPr marL="0" indent="0">
              <a:buNone/>
            </a:pPr>
            <a:endParaRPr lang="en-US" dirty="0"/>
          </a:p>
          <a:p>
            <a:endParaRPr lang="en-US" dirty="0"/>
          </a:p>
          <a:p>
            <a:pPr marL="533354" indent="-476231"/>
            <a:endParaRPr lang="en-US" dirty="0"/>
          </a:p>
          <a:p>
            <a:pPr marL="456998" lvl="1" indent="0">
              <a:buNone/>
            </a:pPr>
            <a:endParaRPr lang="en-US" dirty="0"/>
          </a:p>
        </p:txBody>
      </p:sp>
      <p:pic>
        <p:nvPicPr>
          <p:cNvPr id="5" name="Picture 4">
            <a:extLst>
              <a:ext uri="{FF2B5EF4-FFF2-40B4-BE49-F238E27FC236}">
                <a16:creationId xmlns:a16="http://schemas.microsoft.com/office/drawing/2014/main" id="{38B271FA-4A2E-48F0-85D4-40E605CA0ACF}"/>
              </a:ext>
            </a:extLst>
          </p:cNvPr>
          <p:cNvPicPr>
            <a:picLocks noChangeAspect="1"/>
          </p:cNvPicPr>
          <p:nvPr/>
        </p:nvPicPr>
        <p:blipFill>
          <a:blip r:embed="rId2"/>
          <a:stretch>
            <a:fillRect/>
          </a:stretch>
        </p:blipFill>
        <p:spPr>
          <a:xfrm>
            <a:off x="8667819" y="3429000"/>
            <a:ext cx="2691849" cy="1318231"/>
          </a:xfrm>
          <a:prstGeom prst="rect">
            <a:avLst/>
          </a:prstGeom>
          <a:ln w="15875">
            <a:solidFill>
              <a:schemeClr val="tx1"/>
            </a:solidFill>
          </a:ln>
        </p:spPr>
      </p:pic>
    </p:spTree>
    <p:extLst>
      <p:ext uri="{BB962C8B-B14F-4D97-AF65-F5344CB8AC3E}">
        <p14:creationId xmlns:p14="http://schemas.microsoft.com/office/powerpoint/2010/main" val="2599674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763A8-E9F1-40B5-93FC-EB4107174D88}"/>
              </a:ext>
            </a:extLst>
          </p:cNvPr>
          <p:cNvSpPr>
            <a:spLocks noGrp="1"/>
          </p:cNvSpPr>
          <p:nvPr>
            <p:ph type="title"/>
          </p:nvPr>
        </p:nvSpPr>
        <p:spPr>
          <a:xfrm>
            <a:off x="1544476" y="451499"/>
            <a:ext cx="8828729" cy="1031601"/>
          </a:xfrm>
        </p:spPr>
        <p:txBody>
          <a:bodyPr>
            <a:normAutofit/>
          </a:bodyPr>
          <a:lstStyle/>
          <a:p>
            <a:r>
              <a:rPr lang="en-US" sz="4000" b="1" dirty="0">
                <a:solidFill>
                  <a:srgbClr val="00B050"/>
                </a:solidFill>
              </a:rPr>
              <a:t>EPCN Program Focus</a:t>
            </a:r>
          </a:p>
        </p:txBody>
      </p:sp>
      <p:sp>
        <p:nvSpPr>
          <p:cNvPr id="3" name="Content Placeholder 2">
            <a:extLst>
              <a:ext uri="{FF2B5EF4-FFF2-40B4-BE49-F238E27FC236}">
                <a16:creationId xmlns:a16="http://schemas.microsoft.com/office/drawing/2014/main" id="{358B16E1-2322-4ECF-B71B-BD2D7825F6CD}"/>
              </a:ext>
            </a:extLst>
          </p:cNvPr>
          <p:cNvSpPr>
            <a:spLocks noGrp="1"/>
          </p:cNvSpPr>
          <p:nvPr>
            <p:ph idx="1"/>
          </p:nvPr>
        </p:nvSpPr>
        <p:spPr>
          <a:xfrm>
            <a:off x="1148389" y="1483100"/>
            <a:ext cx="8596668" cy="4558262"/>
          </a:xfrm>
        </p:spPr>
        <p:txBody>
          <a:bodyPr>
            <a:normAutofit fontScale="92500" lnSpcReduction="20000"/>
          </a:bodyPr>
          <a:lstStyle/>
          <a:p>
            <a:r>
              <a:rPr lang="en-US" sz="3500" dirty="0">
                <a:solidFill>
                  <a:srgbClr val="C00000"/>
                </a:solidFill>
              </a:rPr>
              <a:t>Energy and Power Systems (Pahwa)</a:t>
            </a:r>
          </a:p>
          <a:p>
            <a:pPr lvl="1"/>
            <a:r>
              <a:rPr lang="en-US" sz="2800" dirty="0"/>
              <a:t>Integration of solar, wind, storage with grid</a:t>
            </a:r>
          </a:p>
          <a:p>
            <a:pPr lvl="1"/>
            <a:r>
              <a:rPr lang="en-US" sz="2800" dirty="0"/>
              <a:t>Monitoring, protection, and resilient operation</a:t>
            </a:r>
          </a:p>
          <a:p>
            <a:pPr lvl="1"/>
            <a:r>
              <a:rPr lang="en-US" sz="2800" dirty="0"/>
              <a:t>Cyber security, market design, consumer behavior</a:t>
            </a:r>
          </a:p>
          <a:p>
            <a:pPr lvl="1"/>
            <a:r>
              <a:rPr lang="en-US" sz="2800" dirty="0"/>
              <a:t>Microgrid, Energy efficient buildings</a:t>
            </a:r>
          </a:p>
          <a:p>
            <a:r>
              <a:rPr lang="en-US" sz="3500" dirty="0">
                <a:solidFill>
                  <a:srgbClr val="C00000"/>
                </a:solidFill>
              </a:rPr>
              <a:t>Advanced Power Electronics (Khaligh)</a:t>
            </a:r>
          </a:p>
          <a:p>
            <a:pPr lvl="1"/>
            <a:r>
              <a:rPr lang="en-US" sz="2800" dirty="0"/>
              <a:t>Energy efficient power electronics converters </a:t>
            </a:r>
          </a:p>
          <a:p>
            <a:pPr lvl="1"/>
            <a:r>
              <a:rPr lang="en-US" sz="2800" dirty="0"/>
              <a:t>Electric and hybrid vehicles</a:t>
            </a:r>
          </a:p>
          <a:p>
            <a:pPr lvl="1"/>
            <a:r>
              <a:rPr lang="en-US" sz="2800" dirty="0"/>
              <a:t>Storage devices, Electric Machines</a:t>
            </a:r>
          </a:p>
          <a:p>
            <a:pPr lvl="1"/>
            <a:r>
              <a:rPr lang="en-US" sz="2800" dirty="0"/>
              <a:t>Energy Harvesting</a:t>
            </a:r>
          </a:p>
        </p:txBody>
      </p:sp>
      <p:sp>
        <p:nvSpPr>
          <p:cNvPr id="4" name="Slide Number Placeholder 3">
            <a:extLst>
              <a:ext uri="{FF2B5EF4-FFF2-40B4-BE49-F238E27FC236}">
                <a16:creationId xmlns:a16="http://schemas.microsoft.com/office/drawing/2014/main" id="{66BFA494-FDAA-4555-B261-C33BFDE7B700}"/>
              </a:ext>
            </a:extLst>
          </p:cNvPr>
          <p:cNvSpPr>
            <a:spLocks noGrp="1"/>
          </p:cNvSpPr>
          <p:nvPr>
            <p:ph type="sldNum" sz="quarter" idx="12"/>
          </p:nvPr>
        </p:nvSpPr>
        <p:spPr/>
        <p:txBody>
          <a:bodyPr/>
          <a:lstStyle/>
          <a:p>
            <a:fld id="{D57F1E4F-1CFF-5643-939E-02111984F565}" type="slidenum">
              <a:rPr lang="en-US" smtClean="0">
                <a:solidFill>
                  <a:srgbClr val="4A66AC"/>
                </a:solidFill>
              </a:rPr>
              <a:pPr/>
              <a:t>11</a:t>
            </a:fld>
            <a:endParaRPr lang="en-US" dirty="0">
              <a:solidFill>
                <a:srgbClr val="4A66AC"/>
              </a:solidFill>
            </a:endParaRPr>
          </a:p>
        </p:txBody>
      </p:sp>
    </p:spTree>
    <p:extLst>
      <p:ext uri="{BB962C8B-B14F-4D97-AF65-F5344CB8AC3E}">
        <p14:creationId xmlns:p14="http://schemas.microsoft.com/office/powerpoint/2010/main" val="1129250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62CD2-3468-40F4-9D07-23D04F812828}"/>
              </a:ext>
            </a:extLst>
          </p:cNvPr>
          <p:cNvSpPr>
            <a:spLocks noGrp="1"/>
          </p:cNvSpPr>
          <p:nvPr>
            <p:ph type="title"/>
          </p:nvPr>
        </p:nvSpPr>
        <p:spPr>
          <a:xfrm>
            <a:off x="677334" y="609600"/>
            <a:ext cx="8596668" cy="925996"/>
          </a:xfrm>
        </p:spPr>
        <p:txBody>
          <a:bodyPr/>
          <a:lstStyle/>
          <a:p>
            <a:r>
              <a:rPr lang="en-US" b="1" dirty="0">
                <a:solidFill>
                  <a:srgbClr val="00B050"/>
                </a:solidFill>
              </a:rPr>
              <a:t>Cyber-Physical Systems (CPS) </a:t>
            </a:r>
          </a:p>
        </p:txBody>
      </p:sp>
      <p:sp>
        <p:nvSpPr>
          <p:cNvPr id="4" name="Slide Number Placeholder 3">
            <a:extLst>
              <a:ext uri="{FF2B5EF4-FFF2-40B4-BE49-F238E27FC236}">
                <a16:creationId xmlns:a16="http://schemas.microsoft.com/office/drawing/2014/main" id="{A35E3F51-B25D-409B-8F6E-DBCC2B81CAFC}"/>
              </a:ext>
            </a:extLst>
          </p:cNvPr>
          <p:cNvSpPr>
            <a:spLocks noGrp="1"/>
          </p:cNvSpPr>
          <p:nvPr>
            <p:ph type="sldNum" sz="quarter" idx="12"/>
          </p:nvPr>
        </p:nvSpPr>
        <p:spPr/>
        <p:txBody>
          <a:bodyPr/>
          <a:lstStyle/>
          <a:p>
            <a:fld id="{D57F1E4F-1CFF-5643-939E-02111984F565}" type="slidenum">
              <a:rPr lang="en-US" smtClean="0">
                <a:solidFill>
                  <a:srgbClr val="4A66AC"/>
                </a:solidFill>
              </a:rPr>
              <a:pPr/>
              <a:t>12</a:t>
            </a:fld>
            <a:endParaRPr lang="en-US" dirty="0">
              <a:solidFill>
                <a:srgbClr val="4A66AC"/>
              </a:solidFill>
            </a:endParaRPr>
          </a:p>
        </p:txBody>
      </p:sp>
      <p:sp>
        <p:nvSpPr>
          <p:cNvPr id="5" name="Content Placeholder 4">
            <a:extLst>
              <a:ext uri="{FF2B5EF4-FFF2-40B4-BE49-F238E27FC236}">
                <a16:creationId xmlns:a16="http://schemas.microsoft.com/office/drawing/2014/main" id="{E823FB78-03AF-4E48-A196-35261328C7AD}"/>
              </a:ext>
            </a:extLst>
          </p:cNvPr>
          <p:cNvSpPr txBox="1">
            <a:spLocks/>
          </p:cNvSpPr>
          <p:nvPr/>
        </p:nvSpPr>
        <p:spPr>
          <a:xfrm>
            <a:off x="713699" y="2276222"/>
            <a:ext cx="4651119" cy="345950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en-US" sz="2400" dirty="0"/>
              <a:t>Abstract from application sectors to more foundational principles</a:t>
            </a:r>
          </a:p>
          <a:p>
            <a:pPr>
              <a:buFont typeface="Wingdings" panose="05000000000000000000" pitchFamily="2" charset="2"/>
              <a:buChar char="Ø"/>
            </a:pPr>
            <a:r>
              <a:rPr lang="en-US" sz="2400" dirty="0"/>
              <a:t>Apply these principles to problems in new sectors</a:t>
            </a:r>
          </a:p>
          <a:p>
            <a:pPr>
              <a:buFont typeface="Wingdings" panose="05000000000000000000" pitchFamily="2" charset="2"/>
              <a:buChar char="Ø"/>
            </a:pPr>
            <a:r>
              <a:rPr lang="en-US" sz="2400" dirty="0"/>
              <a:t>Safe, secure, reliable, verification, real-time adaptation….</a:t>
            </a:r>
          </a:p>
        </p:txBody>
      </p:sp>
      <p:grpSp>
        <p:nvGrpSpPr>
          <p:cNvPr id="6" name="Group 5">
            <a:extLst>
              <a:ext uri="{FF2B5EF4-FFF2-40B4-BE49-F238E27FC236}">
                <a16:creationId xmlns:a16="http://schemas.microsoft.com/office/drawing/2014/main" id="{D64005D1-A48C-4BBF-AF6B-1F2B714AC8FC}"/>
              </a:ext>
            </a:extLst>
          </p:cNvPr>
          <p:cNvGrpSpPr/>
          <p:nvPr/>
        </p:nvGrpSpPr>
        <p:grpSpPr>
          <a:xfrm>
            <a:off x="5261362" y="1431343"/>
            <a:ext cx="5719036" cy="5149260"/>
            <a:chOff x="3759800" y="443369"/>
            <a:chExt cx="6246646" cy="5915867"/>
          </a:xfrm>
        </p:grpSpPr>
        <p:sp>
          <p:nvSpPr>
            <p:cNvPr id="7" name="Oval 22">
              <a:extLst>
                <a:ext uri="{FF2B5EF4-FFF2-40B4-BE49-F238E27FC236}">
                  <a16:creationId xmlns:a16="http://schemas.microsoft.com/office/drawing/2014/main" id="{0437E9C6-7266-4B72-A82F-EECEEDF648E0}"/>
                </a:ext>
              </a:extLst>
            </p:cNvPr>
            <p:cNvSpPr>
              <a:spLocks noChangeArrowheads="1"/>
            </p:cNvSpPr>
            <p:nvPr/>
          </p:nvSpPr>
          <p:spPr bwMode="auto">
            <a:xfrm rot="5117233">
              <a:off x="7022187" y="988631"/>
              <a:ext cx="1315656" cy="4652862"/>
            </a:xfrm>
            <a:prstGeom prst="ellipse">
              <a:avLst/>
            </a:prstGeom>
            <a:solidFill>
              <a:srgbClr val="FFFFCC">
                <a:alpha val="54000"/>
              </a:srgbClr>
            </a:solidFill>
            <a:ln w="9525">
              <a:solidFill>
                <a:srgbClr val="3366FF"/>
              </a:solidFill>
              <a:round/>
              <a:headEnd/>
              <a:tailEnd/>
            </a:ln>
          </p:spPr>
          <p:txBody>
            <a:bodyPr rot="10800000" vert="eaVert" wrap="none" lIns="75998" tIns="38004" rIns="75998" bIns="38004" anchor="ctr"/>
            <a:lstStyle/>
            <a:p>
              <a:pPr defTabSz="1082256" eaLnBrk="0" hangingPunct="0"/>
              <a:endParaRPr lang="en-US" sz="1583" b="1" dirty="0">
                <a:solidFill>
                  <a:srgbClr val="1F497D"/>
                </a:solidFill>
                <a:latin typeface="Tahoma" pitchFamily="34" charset="0"/>
              </a:endParaRPr>
            </a:p>
          </p:txBody>
        </p:sp>
        <p:sp>
          <p:nvSpPr>
            <p:cNvPr id="8" name="Oval 20">
              <a:extLst>
                <a:ext uri="{FF2B5EF4-FFF2-40B4-BE49-F238E27FC236}">
                  <a16:creationId xmlns:a16="http://schemas.microsoft.com/office/drawing/2014/main" id="{7D410C55-7400-4E5A-B4BA-FF79F1015A64}"/>
                </a:ext>
              </a:extLst>
            </p:cNvPr>
            <p:cNvSpPr>
              <a:spLocks noChangeArrowheads="1"/>
            </p:cNvSpPr>
            <p:nvPr/>
          </p:nvSpPr>
          <p:spPr bwMode="auto">
            <a:xfrm rot="17265038">
              <a:off x="5296848" y="1334323"/>
              <a:ext cx="1293386" cy="4367482"/>
            </a:xfrm>
            <a:prstGeom prst="ellipse">
              <a:avLst/>
            </a:prstGeom>
            <a:solidFill>
              <a:srgbClr val="FFFFCC">
                <a:alpha val="54000"/>
              </a:srgbClr>
            </a:solidFill>
            <a:ln w="9525">
              <a:solidFill>
                <a:srgbClr val="3366FF"/>
              </a:solidFill>
              <a:round/>
              <a:headEnd/>
              <a:tailEnd/>
            </a:ln>
          </p:spPr>
          <p:txBody>
            <a:bodyPr vert="eaVert" wrap="none" lIns="75998" tIns="38004" rIns="75998" bIns="38004" anchor="ctr"/>
            <a:lstStyle/>
            <a:p>
              <a:pPr defTabSz="1082256" eaLnBrk="0" hangingPunct="0"/>
              <a:endParaRPr lang="en-US" sz="1583" b="1" dirty="0">
                <a:solidFill>
                  <a:srgbClr val="1F497D"/>
                </a:solidFill>
                <a:latin typeface="Tahoma" pitchFamily="34" charset="0"/>
              </a:endParaRPr>
            </a:p>
          </p:txBody>
        </p:sp>
        <p:sp>
          <p:nvSpPr>
            <p:cNvPr id="9" name="Text Box 9">
              <a:extLst>
                <a:ext uri="{FF2B5EF4-FFF2-40B4-BE49-F238E27FC236}">
                  <a16:creationId xmlns:a16="http://schemas.microsoft.com/office/drawing/2014/main" id="{0494F7DE-12C6-4220-9966-F94FCFF0EB25}"/>
                </a:ext>
              </a:extLst>
            </p:cNvPr>
            <p:cNvSpPr txBox="1">
              <a:spLocks noChangeArrowheads="1"/>
            </p:cNvSpPr>
            <p:nvPr/>
          </p:nvSpPr>
          <p:spPr bwMode="auto">
            <a:xfrm>
              <a:off x="3993451" y="2957025"/>
              <a:ext cx="1397047" cy="341626"/>
            </a:xfrm>
            <a:prstGeom prst="rect">
              <a:avLst/>
            </a:prstGeom>
            <a:noFill/>
            <a:ln w="9525">
              <a:noFill/>
              <a:miter lim="800000"/>
              <a:headEnd/>
              <a:tailEnd/>
            </a:ln>
          </p:spPr>
          <p:txBody>
            <a:bodyPr wrap="none" lIns="75998" tIns="38004" rIns="75998" bIns="38004">
              <a:spAutoFit/>
            </a:bodyPr>
            <a:lstStyle/>
            <a:p>
              <a:pPr defTabSz="1082256" eaLnBrk="0" hangingPunct="0"/>
              <a:r>
                <a:rPr lang="en-US" sz="1583" b="1" dirty="0">
                  <a:solidFill>
                    <a:srgbClr val="1F497D"/>
                  </a:solidFill>
                  <a:latin typeface="Tahoma" pitchFamily="34" charset="0"/>
                </a:rPr>
                <a:t>automotive</a:t>
              </a:r>
            </a:p>
          </p:txBody>
        </p:sp>
        <p:sp>
          <p:nvSpPr>
            <p:cNvPr id="10" name="Oval 21">
              <a:extLst>
                <a:ext uri="{FF2B5EF4-FFF2-40B4-BE49-F238E27FC236}">
                  <a16:creationId xmlns:a16="http://schemas.microsoft.com/office/drawing/2014/main" id="{5AE82740-87A4-466F-8001-AB9B859C0A7E}"/>
                </a:ext>
              </a:extLst>
            </p:cNvPr>
            <p:cNvSpPr>
              <a:spLocks noChangeArrowheads="1"/>
            </p:cNvSpPr>
            <p:nvPr/>
          </p:nvSpPr>
          <p:spPr bwMode="auto">
            <a:xfrm rot="2704724">
              <a:off x="6567051" y="885771"/>
              <a:ext cx="1473260" cy="4193917"/>
            </a:xfrm>
            <a:prstGeom prst="ellipse">
              <a:avLst/>
            </a:prstGeom>
            <a:solidFill>
              <a:srgbClr val="FFFFCC">
                <a:alpha val="54000"/>
              </a:srgbClr>
            </a:solidFill>
            <a:ln w="9525">
              <a:solidFill>
                <a:srgbClr val="3366FF"/>
              </a:solidFill>
              <a:round/>
              <a:headEnd/>
              <a:tailEnd/>
            </a:ln>
          </p:spPr>
          <p:txBody>
            <a:bodyPr rot="10800000" vert="eaVert" wrap="none" lIns="75998" tIns="38004" rIns="75998" bIns="38004" anchor="ctr"/>
            <a:lstStyle/>
            <a:p>
              <a:pPr defTabSz="1082256" eaLnBrk="0" hangingPunct="0"/>
              <a:endParaRPr lang="en-US" sz="1583" b="1" dirty="0">
                <a:solidFill>
                  <a:srgbClr val="1F497D"/>
                </a:solidFill>
                <a:latin typeface="Tahoma" pitchFamily="34" charset="0"/>
              </a:endParaRPr>
            </a:p>
          </p:txBody>
        </p:sp>
        <p:sp>
          <p:nvSpPr>
            <p:cNvPr id="11" name="Text Box 10">
              <a:extLst>
                <a:ext uri="{FF2B5EF4-FFF2-40B4-BE49-F238E27FC236}">
                  <a16:creationId xmlns:a16="http://schemas.microsoft.com/office/drawing/2014/main" id="{7425BF82-B4B7-41F2-A96A-F6ACFD4154E2}"/>
                </a:ext>
              </a:extLst>
            </p:cNvPr>
            <p:cNvSpPr txBox="1">
              <a:spLocks noChangeArrowheads="1"/>
            </p:cNvSpPr>
            <p:nvPr/>
          </p:nvSpPr>
          <p:spPr bwMode="auto">
            <a:xfrm>
              <a:off x="7438026" y="1934312"/>
              <a:ext cx="1441920" cy="341626"/>
            </a:xfrm>
            <a:prstGeom prst="rect">
              <a:avLst/>
            </a:prstGeom>
            <a:noFill/>
            <a:ln w="9525">
              <a:noFill/>
              <a:miter lim="800000"/>
              <a:headEnd/>
              <a:tailEnd/>
            </a:ln>
          </p:spPr>
          <p:txBody>
            <a:bodyPr lIns="75998" tIns="38004" rIns="75998" bIns="38004">
              <a:spAutoFit/>
            </a:bodyPr>
            <a:lstStyle/>
            <a:p>
              <a:pPr defTabSz="1082256" eaLnBrk="0" hangingPunct="0"/>
              <a:r>
                <a:rPr lang="en-US" sz="1583" b="1" dirty="0">
                  <a:solidFill>
                    <a:srgbClr val="1F497D"/>
                  </a:solidFill>
                  <a:latin typeface="Tahoma" pitchFamily="34" charset="0"/>
                </a:rPr>
                <a:t>agriculture</a:t>
              </a:r>
            </a:p>
          </p:txBody>
        </p:sp>
        <p:sp>
          <p:nvSpPr>
            <p:cNvPr id="12" name="Oval 25">
              <a:extLst>
                <a:ext uri="{FF2B5EF4-FFF2-40B4-BE49-F238E27FC236}">
                  <a16:creationId xmlns:a16="http://schemas.microsoft.com/office/drawing/2014/main" id="{6917118B-B498-4816-BF62-FCC7BECB4005}"/>
                </a:ext>
              </a:extLst>
            </p:cNvPr>
            <p:cNvSpPr>
              <a:spLocks noChangeArrowheads="1"/>
            </p:cNvSpPr>
            <p:nvPr/>
          </p:nvSpPr>
          <p:spPr bwMode="auto">
            <a:xfrm rot="7621339">
              <a:off x="7027194" y="1653405"/>
              <a:ext cx="1315656" cy="4142182"/>
            </a:xfrm>
            <a:prstGeom prst="ellipse">
              <a:avLst/>
            </a:prstGeom>
            <a:solidFill>
              <a:srgbClr val="FFFFCC">
                <a:alpha val="54000"/>
              </a:srgbClr>
            </a:solidFill>
            <a:ln w="9525">
              <a:solidFill>
                <a:srgbClr val="3366FF"/>
              </a:solidFill>
              <a:round/>
              <a:headEnd/>
              <a:tailEnd/>
            </a:ln>
          </p:spPr>
          <p:txBody>
            <a:bodyPr rot="10800000" vert="eaVert" wrap="none" lIns="75998" tIns="38004" rIns="75998" bIns="38004" anchor="ctr"/>
            <a:lstStyle/>
            <a:p>
              <a:pPr defTabSz="1082256" eaLnBrk="0" hangingPunct="0"/>
              <a:endParaRPr lang="en-US" sz="1583" b="1" dirty="0">
                <a:solidFill>
                  <a:srgbClr val="1F497D"/>
                </a:solidFill>
                <a:latin typeface="Tahoma" pitchFamily="34" charset="0"/>
              </a:endParaRPr>
            </a:p>
          </p:txBody>
        </p:sp>
        <p:sp>
          <p:nvSpPr>
            <p:cNvPr id="13" name="Text Box 11">
              <a:extLst>
                <a:ext uri="{FF2B5EF4-FFF2-40B4-BE49-F238E27FC236}">
                  <a16:creationId xmlns:a16="http://schemas.microsoft.com/office/drawing/2014/main" id="{D5580DAF-0286-466D-8352-D384307EAF7C}"/>
                </a:ext>
              </a:extLst>
            </p:cNvPr>
            <p:cNvSpPr txBox="1">
              <a:spLocks noChangeArrowheads="1"/>
            </p:cNvSpPr>
            <p:nvPr/>
          </p:nvSpPr>
          <p:spPr bwMode="auto">
            <a:xfrm>
              <a:off x="8275814" y="4354909"/>
              <a:ext cx="684244" cy="341626"/>
            </a:xfrm>
            <a:prstGeom prst="rect">
              <a:avLst/>
            </a:prstGeom>
            <a:noFill/>
            <a:ln w="9525">
              <a:noFill/>
              <a:miter lim="800000"/>
              <a:headEnd/>
              <a:tailEnd/>
            </a:ln>
          </p:spPr>
          <p:txBody>
            <a:bodyPr lIns="75998" tIns="38004" rIns="75998" bIns="38004">
              <a:spAutoFit/>
            </a:bodyPr>
            <a:lstStyle/>
            <a:p>
              <a:pPr defTabSz="1082256" eaLnBrk="0" hangingPunct="0"/>
              <a:r>
                <a:rPr lang="en-US" sz="1583" b="1" dirty="0">
                  <a:solidFill>
                    <a:srgbClr val="1F497D"/>
                  </a:solidFill>
                  <a:latin typeface="Tahoma" pitchFamily="34" charset="0"/>
                </a:rPr>
                <a:t>civil</a:t>
              </a:r>
            </a:p>
          </p:txBody>
        </p:sp>
        <p:sp>
          <p:nvSpPr>
            <p:cNvPr id="14" name="Oval 19">
              <a:extLst>
                <a:ext uri="{FF2B5EF4-FFF2-40B4-BE49-F238E27FC236}">
                  <a16:creationId xmlns:a16="http://schemas.microsoft.com/office/drawing/2014/main" id="{C2BE9453-85B7-4520-979F-11E29020184F}"/>
                </a:ext>
              </a:extLst>
            </p:cNvPr>
            <p:cNvSpPr>
              <a:spLocks noChangeArrowheads="1"/>
            </p:cNvSpPr>
            <p:nvPr/>
          </p:nvSpPr>
          <p:spPr bwMode="auto">
            <a:xfrm rot="19211765">
              <a:off x="5578890" y="745422"/>
              <a:ext cx="1445258" cy="4337552"/>
            </a:xfrm>
            <a:prstGeom prst="ellipse">
              <a:avLst/>
            </a:prstGeom>
            <a:solidFill>
              <a:srgbClr val="FFFFCC">
                <a:alpha val="54000"/>
              </a:srgbClr>
            </a:solidFill>
            <a:ln w="9525">
              <a:solidFill>
                <a:srgbClr val="3366FF"/>
              </a:solidFill>
              <a:round/>
              <a:headEnd/>
              <a:tailEnd/>
            </a:ln>
          </p:spPr>
          <p:txBody>
            <a:bodyPr wrap="none" lIns="75998" tIns="38004" rIns="75998" bIns="38004" anchor="ctr"/>
            <a:lstStyle/>
            <a:p>
              <a:pPr defTabSz="1082256" eaLnBrk="0" hangingPunct="0"/>
              <a:endParaRPr lang="en-US" sz="1583" b="1" dirty="0">
                <a:solidFill>
                  <a:srgbClr val="1F497D"/>
                </a:solidFill>
                <a:latin typeface="Tahoma" pitchFamily="34" charset="0"/>
              </a:endParaRPr>
            </a:p>
          </p:txBody>
        </p:sp>
        <p:sp>
          <p:nvSpPr>
            <p:cNvPr id="15" name="Text Box 12">
              <a:extLst>
                <a:ext uri="{FF2B5EF4-FFF2-40B4-BE49-F238E27FC236}">
                  <a16:creationId xmlns:a16="http://schemas.microsoft.com/office/drawing/2014/main" id="{484CBB26-7118-4CDE-AFAF-DBB2D38713D5}"/>
                </a:ext>
              </a:extLst>
            </p:cNvPr>
            <p:cNvSpPr txBox="1">
              <a:spLocks noChangeArrowheads="1"/>
            </p:cNvSpPr>
            <p:nvPr/>
          </p:nvSpPr>
          <p:spPr bwMode="auto">
            <a:xfrm>
              <a:off x="4882730" y="1852084"/>
              <a:ext cx="1429350" cy="341626"/>
            </a:xfrm>
            <a:prstGeom prst="rect">
              <a:avLst/>
            </a:prstGeom>
            <a:noFill/>
            <a:ln w="9525">
              <a:noFill/>
              <a:miter lim="800000"/>
              <a:headEnd/>
              <a:tailEnd/>
            </a:ln>
          </p:spPr>
          <p:txBody>
            <a:bodyPr wrap="none" lIns="75998" tIns="38004" rIns="75998" bIns="38004">
              <a:spAutoFit/>
            </a:bodyPr>
            <a:lstStyle/>
            <a:p>
              <a:pPr defTabSz="1082256" eaLnBrk="0" hangingPunct="0"/>
              <a:r>
                <a:rPr lang="en-US" sz="1583" b="1" dirty="0">
                  <a:solidFill>
                    <a:srgbClr val="1F497D"/>
                  </a:solidFill>
                  <a:latin typeface="Tahoma" pitchFamily="34" charset="0"/>
                </a:rPr>
                <a:t>aeronautics</a:t>
              </a:r>
            </a:p>
          </p:txBody>
        </p:sp>
        <p:sp>
          <p:nvSpPr>
            <p:cNvPr id="16" name="Oval 17">
              <a:extLst>
                <a:ext uri="{FF2B5EF4-FFF2-40B4-BE49-F238E27FC236}">
                  <a16:creationId xmlns:a16="http://schemas.microsoft.com/office/drawing/2014/main" id="{1349CEF4-3A23-43BE-9401-6B35F0772174}"/>
                </a:ext>
              </a:extLst>
            </p:cNvPr>
            <p:cNvSpPr>
              <a:spLocks noChangeArrowheads="1"/>
            </p:cNvSpPr>
            <p:nvPr/>
          </p:nvSpPr>
          <p:spPr bwMode="auto">
            <a:xfrm>
              <a:off x="6236426" y="784823"/>
              <a:ext cx="1281707" cy="3981229"/>
            </a:xfrm>
            <a:prstGeom prst="ellipse">
              <a:avLst/>
            </a:prstGeom>
            <a:solidFill>
              <a:srgbClr val="FFFFCC">
                <a:alpha val="54000"/>
              </a:srgbClr>
            </a:solidFill>
            <a:ln w="9525">
              <a:solidFill>
                <a:srgbClr val="3366FF"/>
              </a:solidFill>
              <a:round/>
              <a:headEnd/>
              <a:tailEnd/>
            </a:ln>
          </p:spPr>
          <p:txBody>
            <a:bodyPr wrap="none" lIns="75998" tIns="38004" rIns="75998" bIns="38004" anchor="ctr"/>
            <a:lstStyle/>
            <a:p>
              <a:pPr defTabSz="1082256" eaLnBrk="0" hangingPunct="0"/>
              <a:endParaRPr lang="en-US" sz="1583" b="1" dirty="0">
                <a:solidFill>
                  <a:srgbClr val="1F497D"/>
                </a:solidFill>
                <a:latin typeface="Tahoma" pitchFamily="34" charset="0"/>
              </a:endParaRPr>
            </a:p>
          </p:txBody>
        </p:sp>
        <p:sp>
          <p:nvSpPr>
            <p:cNvPr id="17" name="Text Box 13">
              <a:extLst>
                <a:ext uri="{FF2B5EF4-FFF2-40B4-BE49-F238E27FC236}">
                  <a16:creationId xmlns:a16="http://schemas.microsoft.com/office/drawing/2014/main" id="{63D11FA0-1A5E-4C33-89DE-19B9DF16CF64}"/>
                </a:ext>
              </a:extLst>
            </p:cNvPr>
            <p:cNvSpPr txBox="1">
              <a:spLocks noChangeArrowheads="1"/>
            </p:cNvSpPr>
            <p:nvPr/>
          </p:nvSpPr>
          <p:spPr bwMode="auto">
            <a:xfrm>
              <a:off x="6416666" y="1312456"/>
              <a:ext cx="1101466" cy="341626"/>
            </a:xfrm>
            <a:prstGeom prst="rect">
              <a:avLst/>
            </a:prstGeom>
            <a:noFill/>
            <a:ln w="9525">
              <a:noFill/>
              <a:miter lim="800000"/>
              <a:headEnd/>
              <a:tailEnd/>
            </a:ln>
          </p:spPr>
          <p:txBody>
            <a:bodyPr lIns="75998" tIns="38004" rIns="75998" bIns="38004">
              <a:spAutoFit/>
            </a:bodyPr>
            <a:lstStyle/>
            <a:p>
              <a:pPr defTabSz="1082256" eaLnBrk="0" hangingPunct="0"/>
              <a:r>
                <a:rPr lang="en-US" sz="1583" b="1" dirty="0">
                  <a:solidFill>
                    <a:srgbClr val="1F497D"/>
                  </a:solidFill>
                  <a:latin typeface="Tahoma" pitchFamily="34" charset="0"/>
                </a:rPr>
                <a:t>energy</a:t>
              </a:r>
            </a:p>
          </p:txBody>
        </p:sp>
        <p:sp>
          <p:nvSpPr>
            <p:cNvPr id="18" name="Oval 33">
              <a:extLst>
                <a:ext uri="{FF2B5EF4-FFF2-40B4-BE49-F238E27FC236}">
                  <a16:creationId xmlns:a16="http://schemas.microsoft.com/office/drawing/2014/main" id="{ED152934-6960-40C9-932D-D695AB09329D}"/>
                </a:ext>
              </a:extLst>
            </p:cNvPr>
            <p:cNvSpPr>
              <a:spLocks noChangeArrowheads="1"/>
            </p:cNvSpPr>
            <p:nvPr/>
          </p:nvSpPr>
          <p:spPr bwMode="auto">
            <a:xfrm rot="9192960">
              <a:off x="6513461" y="2114183"/>
              <a:ext cx="1281707" cy="4159390"/>
            </a:xfrm>
            <a:prstGeom prst="ellipse">
              <a:avLst/>
            </a:prstGeom>
            <a:solidFill>
              <a:srgbClr val="FFFFCC">
                <a:alpha val="54000"/>
              </a:srgbClr>
            </a:solidFill>
            <a:ln w="9525">
              <a:solidFill>
                <a:srgbClr val="3366FF"/>
              </a:solidFill>
              <a:round/>
              <a:headEnd/>
              <a:tailEnd/>
            </a:ln>
          </p:spPr>
          <p:txBody>
            <a:bodyPr rot="10800000" wrap="none" lIns="75998" tIns="38004" rIns="75998" bIns="38004" anchor="ctr"/>
            <a:lstStyle/>
            <a:p>
              <a:pPr defTabSz="1082256" eaLnBrk="0" hangingPunct="0"/>
              <a:endParaRPr lang="en-US" sz="1583" b="1" dirty="0">
                <a:solidFill>
                  <a:srgbClr val="1F497D"/>
                </a:solidFill>
                <a:latin typeface="Tahoma" pitchFamily="34" charset="0"/>
              </a:endParaRPr>
            </a:p>
          </p:txBody>
        </p:sp>
        <p:sp>
          <p:nvSpPr>
            <p:cNvPr id="19" name="Text Box 15">
              <a:extLst>
                <a:ext uri="{FF2B5EF4-FFF2-40B4-BE49-F238E27FC236}">
                  <a16:creationId xmlns:a16="http://schemas.microsoft.com/office/drawing/2014/main" id="{45CFF2AC-34AB-4DC8-AFD5-5A6217881F46}"/>
                </a:ext>
              </a:extLst>
            </p:cNvPr>
            <p:cNvSpPr txBox="1">
              <a:spLocks noChangeArrowheads="1"/>
            </p:cNvSpPr>
            <p:nvPr/>
          </p:nvSpPr>
          <p:spPr bwMode="auto">
            <a:xfrm>
              <a:off x="6989102" y="4930509"/>
              <a:ext cx="1249997" cy="341626"/>
            </a:xfrm>
            <a:prstGeom prst="rect">
              <a:avLst/>
            </a:prstGeom>
            <a:noFill/>
            <a:ln w="9525">
              <a:noFill/>
              <a:miter lim="800000"/>
              <a:headEnd/>
              <a:tailEnd/>
            </a:ln>
          </p:spPr>
          <p:txBody>
            <a:bodyPr lIns="75998" tIns="38004" rIns="75998" bIns="38004">
              <a:spAutoFit/>
            </a:bodyPr>
            <a:lstStyle/>
            <a:p>
              <a:pPr defTabSz="1082256" eaLnBrk="0" hangingPunct="0"/>
              <a:r>
                <a:rPr lang="en-US" sz="1583" b="1" dirty="0">
                  <a:solidFill>
                    <a:srgbClr val="1F497D"/>
                  </a:solidFill>
                  <a:latin typeface="Tahoma" pitchFamily="34" charset="0"/>
                </a:rPr>
                <a:t>materials</a:t>
              </a:r>
            </a:p>
          </p:txBody>
        </p:sp>
        <p:sp>
          <p:nvSpPr>
            <p:cNvPr id="20" name="Oval 23">
              <a:extLst>
                <a:ext uri="{FF2B5EF4-FFF2-40B4-BE49-F238E27FC236}">
                  <a16:creationId xmlns:a16="http://schemas.microsoft.com/office/drawing/2014/main" id="{1A6B31FB-2425-4EF3-98DC-7FF00D8B0565}"/>
                </a:ext>
              </a:extLst>
            </p:cNvPr>
            <p:cNvSpPr>
              <a:spLocks noChangeArrowheads="1"/>
            </p:cNvSpPr>
            <p:nvPr/>
          </p:nvSpPr>
          <p:spPr bwMode="auto">
            <a:xfrm rot="14465552">
              <a:off x="5467703" y="1759378"/>
              <a:ext cx="1373901" cy="4382502"/>
            </a:xfrm>
            <a:prstGeom prst="ellipse">
              <a:avLst/>
            </a:prstGeom>
            <a:solidFill>
              <a:srgbClr val="FFFFCC">
                <a:alpha val="54000"/>
              </a:srgbClr>
            </a:solidFill>
            <a:ln w="9525">
              <a:solidFill>
                <a:srgbClr val="3366FF"/>
              </a:solidFill>
              <a:round/>
              <a:headEnd/>
              <a:tailEnd/>
            </a:ln>
          </p:spPr>
          <p:txBody>
            <a:bodyPr vert="eaVert" wrap="none" lIns="75998" tIns="38004" rIns="75998" bIns="38004" anchor="ctr"/>
            <a:lstStyle/>
            <a:p>
              <a:pPr defTabSz="1082256" eaLnBrk="0" hangingPunct="0"/>
              <a:endParaRPr lang="en-US" sz="1583" b="1" dirty="0">
                <a:solidFill>
                  <a:srgbClr val="1F497D"/>
                </a:solidFill>
                <a:latin typeface="Tahoma" pitchFamily="34" charset="0"/>
              </a:endParaRPr>
            </a:p>
          </p:txBody>
        </p:sp>
        <p:sp>
          <p:nvSpPr>
            <p:cNvPr id="21" name="Text Box 16">
              <a:extLst>
                <a:ext uri="{FF2B5EF4-FFF2-40B4-BE49-F238E27FC236}">
                  <a16:creationId xmlns:a16="http://schemas.microsoft.com/office/drawing/2014/main" id="{B0ADAB83-6820-4B3B-B657-63947C5112E3}"/>
                </a:ext>
              </a:extLst>
            </p:cNvPr>
            <p:cNvSpPr txBox="1">
              <a:spLocks noChangeArrowheads="1"/>
            </p:cNvSpPr>
            <p:nvPr/>
          </p:nvSpPr>
          <p:spPr bwMode="auto">
            <a:xfrm>
              <a:off x="4393973" y="4483192"/>
              <a:ext cx="1201600" cy="341626"/>
            </a:xfrm>
            <a:prstGeom prst="rect">
              <a:avLst/>
            </a:prstGeom>
            <a:noFill/>
            <a:ln w="9525">
              <a:noFill/>
              <a:miter lim="800000"/>
              <a:headEnd/>
              <a:tailEnd/>
            </a:ln>
          </p:spPr>
          <p:txBody>
            <a:bodyPr wrap="square" lIns="75998" tIns="38004" rIns="75998" bIns="38004">
              <a:spAutoFit/>
            </a:bodyPr>
            <a:lstStyle/>
            <a:p>
              <a:pPr defTabSz="1082256" eaLnBrk="0" hangingPunct="0"/>
              <a:r>
                <a:rPr lang="en-US" sz="1583" b="1" dirty="0">
                  <a:solidFill>
                    <a:srgbClr val="1F497D"/>
                  </a:solidFill>
                  <a:latin typeface="Tahoma" pitchFamily="34" charset="0"/>
                </a:rPr>
                <a:t>  medical</a:t>
              </a:r>
            </a:p>
          </p:txBody>
        </p:sp>
        <p:sp>
          <p:nvSpPr>
            <p:cNvPr id="22" name="Text Box 34">
              <a:extLst>
                <a:ext uri="{FF2B5EF4-FFF2-40B4-BE49-F238E27FC236}">
                  <a16:creationId xmlns:a16="http://schemas.microsoft.com/office/drawing/2014/main" id="{566932CA-4D98-463E-8652-33F1A0389771}"/>
                </a:ext>
              </a:extLst>
            </p:cNvPr>
            <p:cNvSpPr txBox="1">
              <a:spLocks noChangeArrowheads="1"/>
            </p:cNvSpPr>
            <p:nvPr/>
          </p:nvSpPr>
          <p:spPr bwMode="auto">
            <a:xfrm>
              <a:off x="8142298" y="2957025"/>
              <a:ext cx="1810745" cy="341626"/>
            </a:xfrm>
            <a:prstGeom prst="rect">
              <a:avLst/>
            </a:prstGeom>
            <a:noFill/>
            <a:ln w="9525">
              <a:noFill/>
              <a:miter lim="800000"/>
              <a:headEnd/>
              <a:tailEnd/>
            </a:ln>
          </p:spPr>
          <p:txBody>
            <a:bodyPr lIns="75998" tIns="38004" rIns="75998" bIns="38004">
              <a:spAutoFit/>
            </a:bodyPr>
            <a:lstStyle/>
            <a:p>
              <a:pPr defTabSz="1082256" eaLnBrk="0" hangingPunct="0"/>
              <a:r>
                <a:rPr lang="en-US" sz="1583" b="1" dirty="0">
                  <a:solidFill>
                    <a:srgbClr val="1F497D"/>
                  </a:solidFill>
                  <a:latin typeface="Tahoma" pitchFamily="34" charset="0"/>
                </a:rPr>
                <a:t>manufacturing</a:t>
              </a:r>
            </a:p>
          </p:txBody>
        </p:sp>
        <p:sp>
          <p:nvSpPr>
            <p:cNvPr id="23" name="Text Box 47">
              <a:extLst>
                <a:ext uri="{FF2B5EF4-FFF2-40B4-BE49-F238E27FC236}">
                  <a16:creationId xmlns:a16="http://schemas.microsoft.com/office/drawing/2014/main" id="{CD60FF7D-4DA5-45C5-85DE-3A0C41F5DD5B}"/>
                </a:ext>
              </a:extLst>
            </p:cNvPr>
            <p:cNvSpPr txBox="1">
              <a:spLocks noChangeArrowheads="1"/>
            </p:cNvSpPr>
            <p:nvPr/>
          </p:nvSpPr>
          <p:spPr bwMode="auto">
            <a:xfrm>
              <a:off x="5938814" y="443369"/>
              <a:ext cx="2057168" cy="345850"/>
            </a:xfrm>
            <a:prstGeom prst="rect">
              <a:avLst/>
            </a:prstGeom>
            <a:noFill/>
            <a:ln w="9525">
              <a:noFill/>
              <a:miter lim="800000"/>
              <a:headEnd/>
              <a:tailEnd/>
            </a:ln>
          </p:spPr>
          <p:txBody>
            <a:bodyPr wrap="none" lIns="75998" tIns="38004" rIns="75998" bIns="38004">
              <a:spAutoFit/>
            </a:bodyPr>
            <a:lstStyle/>
            <a:p>
              <a:pPr defTabSz="1082256" eaLnBrk="0" hangingPunct="0"/>
              <a:r>
                <a:rPr lang="en-US" sz="1500" dirty="0">
                  <a:latin typeface="Trebuchet MS" panose="020B0603020202020204" pitchFamily="34" charset="0"/>
                  <a:cs typeface="Arial" pitchFamily="34" charset="0"/>
                </a:rPr>
                <a:t>Application Sectors</a:t>
              </a:r>
            </a:p>
          </p:txBody>
        </p:sp>
        <p:sp>
          <p:nvSpPr>
            <p:cNvPr id="24" name="Oval 24">
              <a:extLst>
                <a:ext uri="{FF2B5EF4-FFF2-40B4-BE49-F238E27FC236}">
                  <a16:creationId xmlns:a16="http://schemas.microsoft.com/office/drawing/2014/main" id="{14CFD62B-6453-46DE-B22B-023300B04A94}"/>
                </a:ext>
              </a:extLst>
            </p:cNvPr>
            <p:cNvSpPr>
              <a:spLocks noChangeArrowheads="1"/>
            </p:cNvSpPr>
            <p:nvPr/>
          </p:nvSpPr>
          <p:spPr bwMode="auto">
            <a:xfrm rot="12323636">
              <a:off x="5914331" y="2189567"/>
              <a:ext cx="1468622" cy="4169669"/>
            </a:xfrm>
            <a:prstGeom prst="ellipse">
              <a:avLst/>
            </a:prstGeom>
            <a:solidFill>
              <a:srgbClr val="FFFFCC">
                <a:alpha val="54000"/>
              </a:srgbClr>
            </a:solidFill>
            <a:ln w="9525">
              <a:solidFill>
                <a:srgbClr val="3366FF"/>
              </a:solidFill>
              <a:round/>
              <a:headEnd/>
              <a:tailEnd/>
            </a:ln>
          </p:spPr>
          <p:txBody>
            <a:bodyPr rot="10800000" wrap="none" lIns="75998" tIns="38004" rIns="75998" bIns="38004" anchor="ctr"/>
            <a:lstStyle/>
            <a:p>
              <a:pPr defTabSz="1082256" eaLnBrk="0" hangingPunct="0"/>
              <a:endParaRPr lang="en-US" sz="1583" b="1" dirty="0">
                <a:solidFill>
                  <a:srgbClr val="1F497D"/>
                </a:solidFill>
                <a:latin typeface="Tahoma" pitchFamily="34" charset="0"/>
              </a:endParaRPr>
            </a:p>
          </p:txBody>
        </p:sp>
        <p:sp>
          <p:nvSpPr>
            <p:cNvPr id="25" name="Text Box 14">
              <a:extLst>
                <a:ext uri="{FF2B5EF4-FFF2-40B4-BE49-F238E27FC236}">
                  <a16:creationId xmlns:a16="http://schemas.microsoft.com/office/drawing/2014/main" id="{F77B5F40-9ED4-49FB-8D31-6AB1A71F2BE4}"/>
                </a:ext>
              </a:extLst>
            </p:cNvPr>
            <p:cNvSpPr txBox="1">
              <a:spLocks noChangeArrowheads="1"/>
            </p:cNvSpPr>
            <p:nvPr/>
          </p:nvSpPr>
          <p:spPr bwMode="auto">
            <a:xfrm>
              <a:off x="5650646" y="5064130"/>
              <a:ext cx="1119932" cy="341626"/>
            </a:xfrm>
            <a:prstGeom prst="rect">
              <a:avLst/>
            </a:prstGeom>
            <a:noFill/>
            <a:ln w="9525">
              <a:noFill/>
              <a:miter lim="800000"/>
              <a:headEnd/>
              <a:tailEnd/>
            </a:ln>
          </p:spPr>
          <p:txBody>
            <a:bodyPr wrap="none" lIns="75998" tIns="38004" rIns="75998" bIns="38004">
              <a:spAutoFit/>
            </a:bodyPr>
            <a:lstStyle/>
            <a:p>
              <a:pPr defTabSz="1082256" eaLnBrk="0" hangingPunct="0"/>
              <a:r>
                <a:rPr lang="en-US" sz="1583" b="1" dirty="0">
                  <a:solidFill>
                    <a:srgbClr val="1F497D"/>
                  </a:solidFill>
                  <a:latin typeface="Tahoma" pitchFamily="34" charset="0"/>
                </a:rPr>
                <a:t>chemical</a:t>
              </a:r>
            </a:p>
          </p:txBody>
        </p:sp>
        <p:sp>
          <p:nvSpPr>
            <p:cNvPr id="26" name="Oval 4">
              <a:extLst>
                <a:ext uri="{FF2B5EF4-FFF2-40B4-BE49-F238E27FC236}">
                  <a16:creationId xmlns:a16="http://schemas.microsoft.com/office/drawing/2014/main" id="{0D8F023D-C637-4F4C-945E-499250C04BB9}"/>
                </a:ext>
              </a:extLst>
            </p:cNvPr>
            <p:cNvSpPr>
              <a:spLocks noChangeArrowheads="1"/>
            </p:cNvSpPr>
            <p:nvPr/>
          </p:nvSpPr>
          <p:spPr bwMode="auto">
            <a:xfrm>
              <a:off x="5355260" y="2216969"/>
              <a:ext cx="2915549" cy="2590197"/>
            </a:xfrm>
            <a:prstGeom prst="ellipse">
              <a:avLst/>
            </a:prstGeom>
            <a:noFill/>
            <a:ln w="9525">
              <a:solidFill>
                <a:srgbClr val="B11400"/>
              </a:solidFill>
              <a:prstDash val="dash"/>
              <a:round/>
              <a:headEnd/>
              <a:tailEnd/>
            </a:ln>
          </p:spPr>
          <p:txBody>
            <a:bodyPr wrap="none" lIns="75998" tIns="38004" rIns="75998" bIns="38004" anchor="ctr"/>
            <a:lstStyle/>
            <a:p>
              <a:pPr algn="ctr" defTabSz="1082256" eaLnBrk="0" hangingPunct="0"/>
              <a:r>
                <a:rPr lang="en-US" sz="1500" b="1" dirty="0">
                  <a:solidFill>
                    <a:srgbClr val="008000"/>
                  </a:solidFill>
                  <a:latin typeface="Tahoma" pitchFamily="34" charset="0"/>
                </a:rPr>
                <a:t>Core Science,</a:t>
              </a:r>
              <a:br>
                <a:rPr lang="en-US" sz="1500" b="1" dirty="0">
                  <a:solidFill>
                    <a:srgbClr val="008000"/>
                  </a:solidFill>
                  <a:latin typeface="Tahoma" pitchFamily="34" charset="0"/>
                </a:rPr>
              </a:br>
              <a:r>
                <a:rPr lang="en-US" sz="1500" b="1" dirty="0">
                  <a:solidFill>
                    <a:srgbClr val="008000"/>
                  </a:solidFill>
                  <a:latin typeface="Tahoma" pitchFamily="34" charset="0"/>
                </a:rPr>
                <a:t> Technology,</a:t>
              </a:r>
              <a:br>
                <a:rPr lang="en-US" sz="1500" b="1" dirty="0">
                  <a:solidFill>
                    <a:srgbClr val="008000"/>
                  </a:solidFill>
                  <a:latin typeface="Tahoma" pitchFamily="34" charset="0"/>
                </a:rPr>
              </a:br>
              <a:r>
                <a:rPr lang="en-US" sz="1500" b="1" dirty="0">
                  <a:solidFill>
                    <a:srgbClr val="008000"/>
                  </a:solidFill>
                  <a:latin typeface="Tahoma" pitchFamily="34" charset="0"/>
                </a:rPr>
                <a:t>Engineering</a:t>
              </a:r>
            </a:p>
          </p:txBody>
        </p:sp>
        <p:grpSp>
          <p:nvGrpSpPr>
            <p:cNvPr id="27" name="Group 32">
              <a:extLst>
                <a:ext uri="{FF2B5EF4-FFF2-40B4-BE49-F238E27FC236}">
                  <a16:creationId xmlns:a16="http://schemas.microsoft.com/office/drawing/2014/main" id="{2808B8A7-9BB8-49C4-B25B-45B9568B5671}"/>
                </a:ext>
              </a:extLst>
            </p:cNvPr>
            <p:cNvGrpSpPr>
              <a:grpSpLocks/>
            </p:cNvGrpSpPr>
            <p:nvPr/>
          </p:nvGrpSpPr>
          <p:grpSpPr bwMode="auto">
            <a:xfrm>
              <a:off x="5675815" y="2381427"/>
              <a:ext cx="2389007" cy="2331411"/>
              <a:chOff x="4953000" y="2743200"/>
              <a:chExt cx="2273022" cy="2161264"/>
            </a:xfrm>
          </p:grpSpPr>
          <p:sp>
            <p:nvSpPr>
              <p:cNvPr id="28" name="TextBox 26">
                <a:extLst>
                  <a:ext uri="{FF2B5EF4-FFF2-40B4-BE49-F238E27FC236}">
                    <a16:creationId xmlns:a16="http://schemas.microsoft.com/office/drawing/2014/main" id="{83D5C5BC-B3A6-4811-9E42-3A64670A119C}"/>
                  </a:ext>
                </a:extLst>
              </p:cNvPr>
              <p:cNvSpPr txBox="1">
                <a:spLocks noChangeArrowheads="1"/>
              </p:cNvSpPr>
              <p:nvPr/>
            </p:nvSpPr>
            <p:spPr bwMode="auto">
              <a:xfrm>
                <a:off x="5599260" y="2743200"/>
                <a:ext cx="754106" cy="332100"/>
              </a:xfrm>
              <a:prstGeom prst="rect">
                <a:avLst/>
              </a:prstGeom>
              <a:noFill/>
              <a:ln w="9525">
                <a:noFill/>
                <a:miter lim="800000"/>
                <a:headEnd/>
                <a:tailEnd/>
              </a:ln>
            </p:spPr>
            <p:txBody>
              <a:bodyPr wrap="none">
                <a:spAutoFit/>
              </a:bodyPr>
              <a:lstStyle/>
              <a:p>
                <a:pPr defTabSz="1082256"/>
                <a:r>
                  <a:rPr lang="en-US" sz="1583" b="1" i="1" dirty="0">
                    <a:solidFill>
                      <a:prstClr val="black"/>
                    </a:solidFill>
                  </a:rPr>
                  <a:t>Safety</a:t>
                </a:r>
              </a:p>
            </p:txBody>
          </p:sp>
          <p:sp>
            <p:nvSpPr>
              <p:cNvPr id="29" name="TextBox 27">
                <a:extLst>
                  <a:ext uri="{FF2B5EF4-FFF2-40B4-BE49-F238E27FC236}">
                    <a16:creationId xmlns:a16="http://schemas.microsoft.com/office/drawing/2014/main" id="{34B93038-F4FC-4362-97F2-AE7E973A4BEE}"/>
                  </a:ext>
                </a:extLst>
              </p:cNvPr>
              <p:cNvSpPr txBox="1">
                <a:spLocks noChangeArrowheads="1"/>
              </p:cNvSpPr>
              <p:nvPr/>
            </p:nvSpPr>
            <p:spPr bwMode="auto">
              <a:xfrm>
                <a:off x="6019970" y="3048061"/>
                <a:ext cx="1206052" cy="332100"/>
              </a:xfrm>
              <a:prstGeom prst="rect">
                <a:avLst/>
              </a:prstGeom>
              <a:noFill/>
              <a:ln w="9525">
                <a:noFill/>
                <a:miter lim="800000"/>
                <a:headEnd/>
                <a:tailEnd/>
              </a:ln>
            </p:spPr>
            <p:txBody>
              <a:bodyPr wrap="none">
                <a:spAutoFit/>
              </a:bodyPr>
              <a:lstStyle/>
              <a:p>
                <a:pPr defTabSz="1082256"/>
                <a:r>
                  <a:rPr lang="en-US" sz="1583" b="1" i="1" dirty="0">
                    <a:solidFill>
                      <a:prstClr val="black"/>
                    </a:solidFill>
                  </a:rPr>
                  <a:t>Verification</a:t>
                </a:r>
              </a:p>
            </p:txBody>
          </p:sp>
          <p:sp>
            <p:nvSpPr>
              <p:cNvPr id="30" name="TextBox 28">
                <a:extLst>
                  <a:ext uri="{FF2B5EF4-FFF2-40B4-BE49-F238E27FC236}">
                    <a16:creationId xmlns:a16="http://schemas.microsoft.com/office/drawing/2014/main" id="{86A9EFBC-3A49-478C-902F-98C725C84097}"/>
                  </a:ext>
                </a:extLst>
              </p:cNvPr>
              <p:cNvSpPr txBox="1">
                <a:spLocks noChangeArrowheads="1"/>
              </p:cNvSpPr>
              <p:nvPr/>
            </p:nvSpPr>
            <p:spPr bwMode="auto">
              <a:xfrm>
                <a:off x="5980259" y="4202668"/>
                <a:ext cx="1234521" cy="332100"/>
              </a:xfrm>
              <a:prstGeom prst="rect">
                <a:avLst/>
              </a:prstGeom>
              <a:noFill/>
              <a:ln w="9525">
                <a:noFill/>
                <a:miter lim="800000"/>
                <a:headEnd/>
                <a:tailEnd/>
              </a:ln>
            </p:spPr>
            <p:txBody>
              <a:bodyPr wrap="none">
                <a:spAutoFit/>
              </a:bodyPr>
              <a:lstStyle/>
              <a:p>
                <a:pPr defTabSz="1082256"/>
                <a:r>
                  <a:rPr lang="en-US" sz="1583" b="1" i="1" dirty="0">
                    <a:solidFill>
                      <a:srgbClr val="000000"/>
                    </a:solidFill>
                  </a:rPr>
                  <a:t>Networking</a:t>
                </a:r>
              </a:p>
            </p:txBody>
          </p:sp>
          <p:sp>
            <p:nvSpPr>
              <p:cNvPr id="31" name="TextBox 29">
                <a:extLst>
                  <a:ext uri="{FF2B5EF4-FFF2-40B4-BE49-F238E27FC236}">
                    <a16:creationId xmlns:a16="http://schemas.microsoft.com/office/drawing/2014/main" id="{A2A05668-B84C-4F57-9345-96B34CCFA6FE}"/>
                  </a:ext>
                </a:extLst>
              </p:cNvPr>
              <p:cNvSpPr txBox="1">
                <a:spLocks noChangeArrowheads="1"/>
              </p:cNvSpPr>
              <p:nvPr/>
            </p:nvSpPr>
            <p:spPr bwMode="auto">
              <a:xfrm>
                <a:off x="4953000" y="4115073"/>
                <a:ext cx="1063061" cy="572917"/>
              </a:xfrm>
              <a:prstGeom prst="rect">
                <a:avLst/>
              </a:prstGeom>
              <a:noFill/>
              <a:ln w="9525">
                <a:noFill/>
                <a:miter lim="800000"/>
                <a:headEnd/>
                <a:tailEnd/>
              </a:ln>
            </p:spPr>
            <p:txBody>
              <a:bodyPr wrap="none">
                <a:spAutoFit/>
              </a:bodyPr>
              <a:lstStyle/>
              <a:p>
                <a:pPr defTabSz="1082256"/>
                <a:r>
                  <a:rPr lang="en-US" sz="1583" b="1" i="1" dirty="0">
                    <a:solidFill>
                      <a:prstClr val="black"/>
                    </a:solidFill>
                  </a:rPr>
                  <a:t>Real-time</a:t>
                </a:r>
              </a:p>
              <a:p>
                <a:pPr defTabSz="1082256"/>
                <a:r>
                  <a:rPr lang="en-US" sz="1583" b="1" i="1" dirty="0">
                    <a:solidFill>
                      <a:prstClr val="black"/>
                    </a:solidFill>
                  </a:rPr>
                  <a:t>Systems</a:t>
                </a:r>
              </a:p>
            </p:txBody>
          </p:sp>
          <p:sp>
            <p:nvSpPr>
              <p:cNvPr id="32" name="TextBox 30">
                <a:extLst>
                  <a:ext uri="{FF2B5EF4-FFF2-40B4-BE49-F238E27FC236}">
                    <a16:creationId xmlns:a16="http://schemas.microsoft.com/office/drawing/2014/main" id="{1BB98DA1-855B-497C-8A5D-3A9D8BF2B902}"/>
                  </a:ext>
                </a:extLst>
              </p:cNvPr>
              <p:cNvSpPr txBox="1">
                <a:spLocks noChangeArrowheads="1"/>
              </p:cNvSpPr>
              <p:nvPr/>
            </p:nvSpPr>
            <p:spPr bwMode="auto">
              <a:xfrm>
                <a:off x="4953000" y="3048061"/>
                <a:ext cx="868112" cy="332100"/>
              </a:xfrm>
              <a:prstGeom prst="rect">
                <a:avLst/>
              </a:prstGeom>
              <a:noFill/>
              <a:ln w="9525">
                <a:noFill/>
                <a:miter lim="800000"/>
                <a:headEnd/>
                <a:tailEnd/>
              </a:ln>
            </p:spPr>
            <p:txBody>
              <a:bodyPr wrap="none">
                <a:spAutoFit/>
              </a:bodyPr>
              <a:lstStyle/>
              <a:p>
                <a:pPr defTabSz="1082256"/>
                <a:r>
                  <a:rPr lang="en-US" sz="1583" b="1" i="1" dirty="0">
                    <a:solidFill>
                      <a:srgbClr val="000000"/>
                    </a:solidFill>
                  </a:rPr>
                  <a:t>Control</a:t>
                </a:r>
              </a:p>
            </p:txBody>
          </p:sp>
          <p:sp>
            <p:nvSpPr>
              <p:cNvPr id="33" name="TextBox 31">
                <a:extLst>
                  <a:ext uri="{FF2B5EF4-FFF2-40B4-BE49-F238E27FC236}">
                    <a16:creationId xmlns:a16="http://schemas.microsoft.com/office/drawing/2014/main" id="{E95776E6-CD27-4347-835E-73E86B9471C4}"/>
                  </a:ext>
                </a:extLst>
              </p:cNvPr>
              <p:cNvSpPr txBox="1">
                <a:spLocks noChangeArrowheads="1"/>
              </p:cNvSpPr>
              <p:nvPr/>
            </p:nvSpPr>
            <p:spPr bwMode="auto">
              <a:xfrm>
                <a:off x="5638910" y="4572364"/>
                <a:ext cx="909393" cy="332100"/>
              </a:xfrm>
              <a:prstGeom prst="rect">
                <a:avLst/>
              </a:prstGeom>
              <a:noFill/>
              <a:ln w="9525">
                <a:noFill/>
                <a:miter lim="800000"/>
                <a:headEnd/>
                <a:tailEnd/>
              </a:ln>
            </p:spPr>
            <p:txBody>
              <a:bodyPr wrap="none">
                <a:spAutoFit/>
              </a:bodyPr>
              <a:lstStyle/>
              <a:p>
                <a:pPr defTabSz="1082256"/>
                <a:r>
                  <a:rPr lang="en-US" sz="1583" b="1" i="1" dirty="0">
                    <a:solidFill>
                      <a:prstClr val="black"/>
                    </a:solidFill>
                  </a:rPr>
                  <a:t>Security</a:t>
                </a:r>
              </a:p>
            </p:txBody>
          </p:sp>
        </p:grpSp>
      </p:grpSp>
    </p:spTree>
    <p:extLst>
      <p:ext uri="{BB962C8B-B14F-4D97-AF65-F5344CB8AC3E}">
        <p14:creationId xmlns:p14="http://schemas.microsoft.com/office/powerpoint/2010/main" val="3281996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748692" y="2631600"/>
            <a:ext cx="8010770" cy="3263504"/>
          </a:xfrm>
          <a:prstGeom prst="rect">
            <a:avLst/>
          </a:prstGeom>
        </p:spPr>
        <p:txBody>
          <a:bodyPr lIns="68579" tIns="34289" rIns="68579" bIns="34289"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71478">
              <a:spcBef>
                <a:spcPts val="625"/>
              </a:spcBef>
              <a:buNone/>
            </a:pPr>
            <a:endParaRPr lang="en-US" dirty="0">
              <a:solidFill>
                <a:prstClr val="black"/>
              </a:solidFill>
              <a:latin typeface="Calibri"/>
            </a:endParaRPr>
          </a:p>
        </p:txBody>
      </p:sp>
      <p:sp>
        <p:nvSpPr>
          <p:cNvPr id="4" name="Rectangle 3"/>
          <p:cNvSpPr/>
          <p:nvPr/>
        </p:nvSpPr>
        <p:spPr>
          <a:xfrm>
            <a:off x="32738" y="511488"/>
            <a:ext cx="10390909" cy="561690"/>
          </a:xfrm>
          <a:prstGeom prst="rect">
            <a:avLst/>
          </a:prstGeom>
        </p:spPr>
        <p:txBody>
          <a:bodyPr wrap="square" lIns="68579" tIns="34289" rIns="68579" bIns="34289">
            <a:spAutoFit/>
          </a:bodyPr>
          <a:lstStyle/>
          <a:p>
            <a:pPr algn="ctr" defTabSz="685756"/>
            <a:r>
              <a:rPr lang="en-US" sz="3200" b="1" dirty="0">
                <a:solidFill>
                  <a:srgbClr val="00B050"/>
                </a:solidFill>
                <a:latin typeface="Trebuchet MS" panose="020B0603020202020204" pitchFamily="34" charset="0"/>
                <a:cs typeface="Cambria"/>
              </a:rPr>
              <a:t>Smart and Connected Communities Program</a:t>
            </a:r>
          </a:p>
        </p:txBody>
      </p:sp>
      <p:sp>
        <p:nvSpPr>
          <p:cNvPr id="7" name="TextBox 6"/>
          <p:cNvSpPr txBox="1"/>
          <p:nvPr/>
        </p:nvSpPr>
        <p:spPr>
          <a:xfrm>
            <a:off x="905933" y="3262733"/>
            <a:ext cx="9897533" cy="3865159"/>
          </a:xfrm>
          <a:prstGeom prst="rect">
            <a:avLst/>
          </a:prstGeom>
          <a:noFill/>
        </p:spPr>
        <p:txBody>
          <a:bodyPr wrap="square" lIns="68579" tIns="34289" rIns="68579" bIns="34289" rtlCol="0">
            <a:spAutoFit/>
          </a:bodyPr>
          <a:lstStyle/>
          <a:p>
            <a:pPr marL="214300" indent="-214300" defTabSz="685756">
              <a:spcAft>
                <a:spcPts val="750"/>
              </a:spcAft>
              <a:buFont typeface="Arial"/>
              <a:buChar char="•"/>
            </a:pPr>
            <a:r>
              <a:rPr lang="en-US" sz="2000" dirty="0">
                <a:solidFill>
                  <a:prstClr val="black"/>
                </a:solidFill>
                <a:latin typeface="Calibri"/>
              </a:rPr>
              <a:t>Fundamental science and engineering </a:t>
            </a:r>
            <a:r>
              <a:rPr lang="en-US" sz="2000" b="1" dirty="0">
                <a:solidFill>
                  <a:prstClr val="black"/>
                </a:solidFill>
                <a:latin typeface="Calibri"/>
              </a:rPr>
              <a:t>research questions </a:t>
            </a:r>
            <a:r>
              <a:rPr lang="en-US" sz="2000" dirty="0">
                <a:solidFill>
                  <a:prstClr val="black"/>
                </a:solidFill>
                <a:latin typeface="Calibri"/>
              </a:rPr>
              <a:t>that must be addressed </a:t>
            </a:r>
            <a:r>
              <a:rPr lang="en-US" sz="2000" b="1" dirty="0">
                <a:solidFill>
                  <a:prstClr val="black"/>
                </a:solidFill>
                <a:latin typeface="Calibri"/>
              </a:rPr>
              <a:t>for community impact</a:t>
            </a:r>
            <a:r>
              <a:rPr lang="en-US" sz="2000" dirty="0">
                <a:solidFill>
                  <a:prstClr val="black"/>
                </a:solidFill>
                <a:latin typeface="Calibri"/>
              </a:rPr>
              <a:t>?</a:t>
            </a:r>
          </a:p>
          <a:p>
            <a:pPr marL="214300" indent="-214300" defTabSz="685756">
              <a:spcAft>
                <a:spcPts val="750"/>
              </a:spcAft>
              <a:buFont typeface="Arial"/>
              <a:buChar char="•"/>
            </a:pPr>
            <a:r>
              <a:rPr lang="x-none" altLang="x-none" sz="2000" dirty="0">
                <a:solidFill>
                  <a:prstClr val="black"/>
                </a:solidFill>
                <a:latin typeface="Calibri" panose="020F0502020204030204"/>
              </a:rPr>
              <a:t>Universities</a:t>
            </a:r>
            <a:r>
              <a:rPr lang="en-US" altLang="x-none" sz="2000" dirty="0">
                <a:solidFill>
                  <a:prstClr val="black"/>
                </a:solidFill>
                <a:latin typeface="Calibri" panose="020F0502020204030204"/>
              </a:rPr>
              <a:t>, in</a:t>
            </a:r>
            <a:r>
              <a:rPr lang="x-none" altLang="x-none" sz="2000" dirty="0">
                <a:solidFill>
                  <a:prstClr val="black"/>
                </a:solidFill>
                <a:latin typeface="Calibri" panose="020F0502020204030204"/>
              </a:rPr>
              <a:t> partnerships with communit</a:t>
            </a:r>
            <a:r>
              <a:rPr lang="en-US" altLang="x-none" sz="2000" dirty="0">
                <a:solidFill>
                  <a:prstClr val="black"/>
                </a:solidFill>
                <a:latin typeface="Calibri" panose="020F0502020204030204"/>
              </a:rPr>
              <a:t>y stakeholders,</a:t>
            </a:r>
            <a:r>
              <a:rPr lang="x-none" altLang="x-none" sz="2000" dirty="0">
                <a:solidFill>
                  <a:prstClr val="black"/>
                </a:solidFill>
                <a:latin typeface="Calibri" panose="020F0502020204030204"/>
              </a:rPr>
              <a:t> have </a:t>
            </a:r>
            <a:r>
              <a:rPr lang="en-US" altLang="x-none" sz="2000" dirty="0">
                <a:solidFill>
                  <a:prstClr val="black"/>
                </a:solidFill>
                <a:latin typeface="Calibri" panose="020F0502020204030204"/>
              </a:rPr>
              <a:t>a key role in enabling Smart and Connected Communities of the future</a:t>
            </a:r>
          </a:p>
          <a:p>
            <a:pPr marL="214300" indent="-214300" defTabSz="685756">
              <a:spcAft>
                <a:spcPts val="750"/>
              </a:spcAft>
              <a:buFont typeface="Arial"/>
              <a:buChar char="•"/>
            </a:pPr>
            <a:r>
              <a:rPr lang="en-US" sz="2000" dirty="0">
                <a:latin typeface="Calibri" panose="020F0502020204030204" pitchFamily="34" charset="0"/>
                <a:cs typeface="Calibri" panose="020F0502020204030204" pitchFamily="34" charset="0"/>
              </a:rPr>
              <a:t>Solicitation  </a:t>
            </a:r>
            <a:r>
              <a:rPr lang="en-US" sz="2000" dirty="0">
                <a:latin typeface="Calibri" panose="020F0502020204030204" pitchFamily="34" charset="0"/>
                <a:cs typeface="Calibri" panose="020F0502020204030204" pitchFamily="34" charset="0"/>
                <a:hlinkClick r:id="rId3"/>
              </a:rPr>
              <a:t>19-564 </a:t>
            </a:r>
            <a:endParaRPr lang="en-US" sz="2000" dirty="0">
              <a:latin typeface="Calibri" panose="020F0502020204030204" pitchFamily="34" charset="0"/>
              <a:cs typeface="Calibri" panose="020F0502020204030204" pitchFamily="34" charset="0"/>
            </a:endParaRPr>
          </a:p>
          <a:p>
            <a:pPr marL="671500" lvl="1" indent="-214300" defTabSz="685756">
              <a:spcAft>
                <a:spcPts val="750"/>
              </a:spcAft>
              <a:buFont typeface="Arial"/>
              <a:buChar char="•"/>
            </a:pPr>
            <a:r>
              <a:rPr lang="en-US" dirty="0">
                <a:latin typeface="Calibri" panose="020F0502020204030204" pitchFamily="34" charset="0"/>
                <a:cs typeface="Calibri" panose="020F0502020204030204" pitchFamily="34" charset="0"/>
              </a:rPr>
              <a:t>S&amp;CC Integrative Research Grants (SCC-IRGs) Tracks 1 and 2</a:t>
            </a:r>
          </a:p>
          <a:p>
            <a:pPr marL="1128700" lvl="2" indent="-214300" defTabSz="685756">
              <a:spcAft>
                <a:spcPts val="750"/>
              </a:spcAft>
              <a:buFont typeface="Arial"/>
              <a:buChar char="•"/>
            </a:pPr>
            <a:r>
              <a:rPr lang="en-US" dirty="0">
                <a:latin typeface="Calibri" panose="020F0502020204030204" pitchFamily="34" charset="0"/>
                <a:cs typeface="Calibri" panose="020F0502020204030204" pitchFamily="34" charset="0"/>
              </a:rPr>
              <a:t>Due Dates:  LOI – Aug 6; Full Proposal – September 6</a:t>
            </a:r>
          </a:p>
          <a:p>
            <a:pPr marL="671500" lvl="1" indent="-214300" defTabSz="685756">
              <a:spcAft>
                <a:spcPts val="750"/>
              </a:spcAft>
              <a:buFont typeface="Arial"/>
              <a:buChar char="•"/>
            </a:pPr>
            <a:r>
              <a:rPr lang="en-US" dirty="0">
                <a:latin typeface="Calibri" panose="020F0502020204030204" pitchFamily="34" charset="0"/>
                <a:cs typeface="Calibri" panose="020F0502020204030204" pitchFamily="34" charset="0"/>
              </a:rPr>
              <a:t>S&amp;CC Planning Grants (SCC-PGs)</a:t>
            </a:r>
          </a:p>
          <a:p>
            <a:pPr marL="671500" lvl="1" indent="-214300" defTabSz="685756">
              <a:spcAft>
                <a:spcPts val="750"/>
              </a:spcAft>
              <a:buFont typeface="Arial"/>
              <a:buChar char="•"/>
            </a:pPr>
            <a:endParaRPr lang="en-US" altLang="x-none" dirty="0">
              <a:solidFill>
                <a:prstClr val="black"/>
              </a:solidFill>
              <a:latin typeface="Calibri" panose="020F0502020204030204" pitchFamily="34" charset="0"/>
              <a:cs typeface="Calibri" panose="020F0502020204030204" pitchFamily="34" charset="0"/>
            </a:endParaRPr>
          </a:p>
          <a:p>
            <a:pPr marL="214300" indent="-214300" defTabSz="685756">
              <a:spcAft>
                <a:spcPts val="750"/>
              </a:spcAft>
              <a:buFont typeface="Arial"/>
              <a:buChar char="•"/>
            </a:pPr>
            <a:endParaRPr lang="en-US" sz="2000" dirty="0">
              <a:solidFill>
                <a:prstClr val="black"/>
              </a:solidFill>
              <a:latin typeface="Calibri"/>
            </a:endParaRPr>
          </a:p>
        </p:txBody>
      </p:sp>
      <p:pic>
        <p:nvPicPr>
          <p:cNvPr id="8" name="Picture 7" descr="nsf1v.jpg"/>
          <p:cNvPicPr>
            <a:picLocks noChangeAspect="1"/>
          </p:cNvPicPr>
          <p:nvPr/>
        </p:nvPicPr>
        <p:blipFill>
          <a:blip r:embed="rId4" cstate="print"/>
          <a:stretch>
            <a:fillRect/>
          </a:stretch>
        </p:blipFill>
        <p:spPr>
          <a:xfrm>
            <a:off x="1836576" y="1274939"/>
            <a:ext cx="628650" cy="628650"/>
          </a:xfrm>
          <a:prstGeom prst="rect">
            <a:avLst/>
          </a:prstGeom>
        </p:spPr>
      </p:pic>
      <p:sp>
        <p:nvSpPr>
          <p:cNvPr id="5" name="Slide Number Placeholder 4">
            <a:extLst>
              <a:ext uri="{FF2B5EF4-FFF2-40B4-BE49-F238E27FC236}">
                <a16:creationId xmlns:a16="http://schemas.microsoft.com/office/drawing/2014/main" id="{832658B7-A3FF-46EC-AAD9-338644513900}"/>
              </a:ext>
            </a:extLst>
          </p:cNvPr>
          <p:cNvSpPr>
            <a:spLocks noGrp="1"/>
          </p:cNvSpPr>
          <p:nvPr>
            <p:ph type="sldNum" sz="quarter" idx="12"/>
          </p:nvPr>
        </p:nvSpPr>
        <p:spPr/>
        <p:txBody>
          <a:bodyPr/>
          <a:lstStyle/>
          <a:p>
            <a:pPr defTabSz="685800"/>
            <a:fld id="{269A4833-472E-4591-BAB0-25CCD1D61AD5}" type="slidenum">
              <a:rPr lang="en-US">
                <a:solidFill>
                  <a:prstClr val="black">
                    <a:tint val="75000"/>
                  </a:prstClr>
                </a:solidFill>
                <a:latin typeface="Calibri" panose="020F0502020204030204"/>
              </a:rPr>
              <a:pPr defTabSz="685800"/>
              <a:t>13</a:t>
            </a:fld>
            <a:endParaRPr lang="en-US">
              <a:solidFill>
                <a:prstClr val="black">
                  <a:tint val="75000"/>
                </a:prstClr>
              </a:solidFill>
              <a:latin typeface="Calibri" panose="020F0502020204030204"/>
            </a:endParaRPr>
          </a:p>
        </p:txBody>
      </p:sp>
      <p:graphicFrame>
        <p:nvGraphicFramePr>
          <p:cNvPr id="10" name="Diagram 9">
            <a:extLst>
              <a:ext uri="{FF2B5EF4-FFF2-40B4-BE49-F238E27FC236}">
                <a16:creationId xmlns:a16="http://schemas.microsoft.com/office/drawing/2014/main" id="{832D5C9D-C3A7-429F-AA4E-3E4D106CDCD2}"/>
              </a:ext>
            </a:extLst>
          </p:cNvPr>
          <p:cNvGraphicFramePr/>
          <p:nvPr>
            <p:extLst>
              <p:ext uri="{D42A27DB-BD31-4B8C-83A1-F6EECF244321}">
                <p14:modId xmlns:p14="http://schemas.microsoft.com/office/powerpoint/2010/main" val="2318653183"/>
              </p:ext>
            </p:extLst>
          </p:nvPr>
        </p:nvGraphicFramePr>
        <p:xfrm>
          <a:off x="3674944" y="1283606"/>
          <a:ext cx="4293562" cy="19679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49639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4AD91-E0F0-45DE-8BAF-EA353FAC46DD}"/>
              </a:ext>
            </a:extLst>
          </p:cNvPr>
          <p:cNvSpPr>
            <a:spLocks noGrp="1"/>
          </p:cNvSpPr>
          <p:nvPr>
            <p:ph type="title"/>
          </p:nvPr>
        </p:nvSpPr>
        <p:spPr/>
        <p:txBody>
          <a:bodyPr/>
          <a:lstStyle/>
          <a:p>
            <a:r>
              <a:rPr lang="en-US" b="1" dirty="0">
                <a:solidFill>
                  <a:srgbClr val="00B050"/>
                </a:solidFill>
              </a:rPr>
              <a:t>Sustainable Urban Systems </a:t>
            </a:r>
            <a:br>
              <a:rPr lang="en-US" b="1" dirty="0">
                <a:solidFill>
                  <a:srgbClr val="00B050"/>
                </a:solidFill>
              </a:rPr>
            </a:br>
            <a:r>
              <a:rPr lang="en-US" b="1" dirty="0">
                <a:solidFill>
                  <a:srgbClr val="00B050"/>
                </a:solidFill>
              </a:rPr>
              <a:t>Research Networks</a:t>
            </a:r>
          </a:p>
        </p:txBody>
      </p:sp>
      <p:sp>
        <p:nvSpPr>
          <p:cNvPr id="3" name="Content Placeholder 2">
            <a:extLst>
              <a:ext uri="{FF2B5EF4-FFF2-40B4-BE49-F238E27FC236}">
                <a16:creationId xmlns:a16="http://schemas.microsoft.com/office/drawing/2014/main" id="{C1949018-0944-4C3F-9DA9-1ADCFEE8012D}"/>
              </a:ext>
            </a:extLst>
          </p:cNvPr>
          <p:cNvSpPr>
            <a:spLocks noGrp="1"/>
          </p:cNvSpPr>
          <p:nvPr>
            <p:ph idx="1"/>
          </p:nvPr>
        </p:nvSpPr>
        <p:spPr>
          <a:xfrm>
            <a:off x="4482790" y="1845734"/>
            <a:ext cx="6672890" cy="4023360"/>
          </a:xfrm>
        </p:spPr>
        <p:txBody>
          <a:bodyPr>
            <a:normAutofit/>
          </a:bodyPr>
          <a:lstStyle/>
          <a:p>
            <a:r>
              <a:rPr lang="en-US" sz="2800" dirty="0"/>
              <a:t>27 workshops and conferences in summer 2019 to explore concepts for advancing Sustainable Urban Systems Research Networks </a:t>
            </a:r>
          </a:p>
          <a:p>
            <a:pPr lvl="1"/>
            <a:r>
              <a:rPr lang="en-US" sz="2400" dirty="0"/>
              <a:t>Small to mega cities</a:t>
            </a:r>
          </a:p>
          <a:p>
            <a:pPr lvl="1"/>
            <a:r>
              <a:rPr lang="en-US" sz="2400" dirty="0"/>
              <a:t>Topics: food, resilience, infrastructure, automation, education, and others</a:t>
            </a:r>
          </a:p>
          <a:p>
            <a:pPr lvl="1"/>
            <a:r>
              <a:rPr lang="en-US" sz="2400" dirty="0"/>
              <a:t>Regions: Great Lakes, Southeast, arid regions, and others</a:t>
            </a:r>
          </a:p>
          <a:p>
            <a:endParaRPr lang="en-US" sz="2800" dirty="0"/>
          </a:p>
        </p:txBody>
      </p:sp>
      <p:sp>
        <p:nvSpPr>
          <p:cNvPr id="4" name="Slide Number Placeholder 3">
            <a:extLst>
              <a:ext uri="{FF2B5EF4-FFF2-40B4-BE49-F238E27FC236}">
                <a16:creationId xmlns:a16="http://schemas.microsoft.com/office/drawing/2014/main" id="{AA7D4243-8AD7-44EE-AFEE-3845DA58815C}"/>
              </a:ext>
            </a:extLst>
          </p:cNvPr>
          <p:cNvSpPr>
            <a:spLocks noGrp="1"/>
          </p:cNvSpPr>
          <p:nvPr>
            <p:ph type="sldNum" sz="quarter" idx="12"/>
          </p:nvPr>
        </p:nvSpPr>
        <p:spPr/>
        <p:txBody>
          <a:bodyPr/>
          <a:lstStyle/>
          <a:p>
            <a:fld id="{50170C49-B509-4298-9BC1-AE316BE153FB}" type="slidenum">
              <a:rPr lang="en-US" smtClean="0"/>
              <a:t>14</a:t>
            </a:fld>
            <a:endParaRPr lang="en-US" dirty="0"/>
          </a:p>
        </p:txBody>
      </p:sp>
      <p:pic>
        <p:nvPicPr>
          <p:cNvPr id="5" name="Picture 4">
            <a:extLst>
              <a:ext uri="{FF2B5EF4-FFF2-40B4-BE49-F238E27FC236}">
                <a16:creationId xmlns:a16="http://schemas.microsoft.com/office/drawing/2014/main" id="{33EFBE1C-EFE0-48DD-AEB3-BFF816878044}"/>
              </a:ext>
            </a:extLst>
          </p:cNvPr>
          <p:cNvPicPr>
            <a:picLocks noChangeAspect="1"/>
          </p:cNvPicPr>
          <p:nvPr/>
        </p:nvPicPr>
        <p:blipFill rotWithShape="1">
          <a:blip r:embed="rId3"/>
          <a:srcRect r="525"/>
          <a:stretch/>
        </p:blipFill>
        <p:spPr>
          <a:xfrm>
            <a:off x="1097280" y="1845734"/>
            <a:ext cx="3255952" cy="4218490"/>
          </a:xfrm>
          <a:prstGeom prst="rect">
            <a:avLst/>
          </a:prstGeom>
        </p:spPr>
      </p:pic>
      <p:sp>
        <p:nvSpPr>
          <p:cNvPr id="7" name="Rectangle 6">
            <a:extLst>
              <a:ext uri="{FF2B5EF4-FFF2-40B4-BE49-F238E27FC236}">
                <a16:creationId xmlns:a16="http://schemas.microsoft.com/office/drawing/2014/main" id="{2A6673C2-B6F3-4E90-8B1E-006EEDA014A9}"/>
              </a:ext>
            </a:extLst>
          </p:cNvPr>
          <p:cNvSpPr/>
          <p:nvPr/>
        </p:nvSpPr>
        <p:spPr>
          <a:xfrm>
            <a:off x="6882384" y="5684428"/>
            <a:ext cx="4765792" cy="369332"/>
          </a:xfrm>
          <a:prstGeom prst="rect">
            <a:avLst/>
          </a:prstGeom>
        </p:spPr>
        <p:txBody>
          <a:bodyPr wrap="none">
            <a:spAutoFit/>
          </a:bodyPr>
          <a:lstStyle/>
          <a:p>
            <a:r>
              <a:rPr lang="en-US" dirty="0">
                <a:hlinkClick r:id="rId4"/>
              </a:rPr>
              <a:t>https://www.nsf.gov/ere/ereweb/urbansystems/</a:t>
            </a:r>
            <a:endParaRPr lang="en-US" dirty="0"/>
          </a:p>
        </p:txBody>
      </p:sp>
      <p:sp>
        <p:nvSpPr>
          <p:cNvPr id="6" name="TextBox 5">
            <a:extLst>
              <a:ext uri="{FF2B5EF4-FFF2-40B4-BE49-F238E27FC236}">
                <a16:creationId xmlns:a16="http://schemas.microsoft.com/office/drawing/2014/main" id="{5A1B0DAF-EB0D-46F4-8A56-E93B70B79784}"/>
              </a:ext>
            </a:extLst>
          </p:cNvPr>
          <p:cNvSpPr txBox="1"/>
          <p:nvPr/>
        </p:nvSpPr>
        <p:spPr>
          <a:xfrm>
            <a:off x="1097280" y="6001403"/>
            <a:ext cx="4564198" cy="338554"/>
          </a:xfrm>
          <a:prstGeom prst="rect">
            <a:avLst/>
          </a:prstGeom>
          <a:noFill/>
        </p:spPr>
        <p:txBody>
          <a:bodyPr wrap="none" rtlCol="0">
            <a:spAutoFit/>
          </a:bodyPr>
          <a:lstStyle/>
          <a:p>
            <a:r>
              <a:rPr lang="en-US" sz="1600" dirty="0"/>
              <a:t>NSF </a:t>
            </a:r>
            <a:r>
              <a:rPr lang="en-US" sz="1600" dirty="0" err="1"/>
              <a:t>AdCom</a:t>
            </a:r>
            <a:r>
              <a:rPr lang="en-US" sz="1600" dirty="0"/>
              <a:t> for Environmental Research &amp; Education</a:t>
            </a:r>
          </a:p>
        </p:txBody>
      </p:sp>
    </p:spTree>
    <p:extLst>
      <p:ext uri="{BB962C8B-B14F-4D97-AF65-F5344CB8AC3E}">
        <p14:creationId xmlns:p14="http://schemas.microsoft.com/office/powerpoint/2010/main" val="1240525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A63140-CAB2-4987-B713-93095016A1B7}"/>
              </a:ext>
            </a:extLst>
          </p:cNvPr>
          <p:cNvSpPr>
            <a:spLocks noGrp="1"/>
          </p:cNvSpPr>
          <p:nvPr>
            <p:ph type="sldNum" sz="quarter" idx="12"/>
          </p:nvPr>
        </p:nvSpPr>
        <p:spPr/>
        <p:txBody>
          <a:bodyPr/>
          <a:lstStyle/>
          <a:p>
            <a:fld id="{D57F1E4F-1CFF-5643-939E-02111984F565}" type="slidenum">
              <a:rPr lang="en-US" smtClean="0">
                <a:solidFill>
                  <a:srgbClr val="4A66AC"/>
                </a:solidFill>
              </a:rPr>
              <a:pPr/>
              <a:t>15</a:t>
            </a:fld>
            <a:endParaRPr lang="en-US" dirty="0">
              <a:solidFill>
                <a:srgbClr val="4A66AC"/>
              </a:solidFill>
            </a:endParaRPr>
          </a:p>
        </p:txBody>
      </p:sp>
      <p:pic>
        <p:nvPicPr>
          <p:cNvPr id="9" name="Content Placeholder 8">
            <a:extLst>
              <a:ext uri="{FF2B5EF4-FFF2-40B4-BE49-F238E27FC236}">
                <a16:creationId xmlns:a16="http://schemas.microsoft.com/office/drawing/2014/main" id="{976A51EB-B0EC-49C0-B43B-3ED47990134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62969" y="1428108"/>
            <a:ext cx="10575772" cy="397994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21F3FC3-B7D3-4C89-B5C5-6909FAD3EA4E}"/>
              </a:ext>
            </a:extLst>
          </p:cNvPr>
          <p:cNvSpPr txBox="1"/>
          <p:nvPr/>
        </p:nvSpPr>
        <p:spPr>
          <a:xfrm>
            <a:off x="2404153" y="5948737"/>
            <a:ext cx="3573314" cy="369332"/>
          </a:xfrm>
          <a:prstGeom prst="rect">
            <a:avLst/>
          </a:prstGeom>
          <a:noFill/>
        </p:spPr>
        <p:txBody>
          <a:bodyPr wrap="square" rtlCol="0">
            <a:spAutoFit/>
          </a:bodyPr>
          <a:lstStyle/>
          <a:p>
            <a:r>
              <a:rPr lang="en-US" dirty="0"/>
              <a:t>Image Credit:  Anil Pahwa</a:t>
            </a:r>
          </a:p>
        </p:txBody>
      </p:sp>
      <p:sp>
        <p:nvSpPr>
          <p:cNvPr id="2" name="TextBox 1">
            <a:extLst>
              <a:ext uri="{FF2B5EF4-FFF2-40B4-BE49-F238E27FC236}">
                <a16:creationId xmlns:a16="http://schemas.microsoft.com/office/drawing/2014/main" id="{251F4EAE-16E6-483B-B04B-2E19E839148A}"/>
              </a:ext>
            </a:extLst>
          </p:cNvPr>
          <p:cNvSpPr txBox="1"/>
          <p:nvPr/>
        </p:nvSpPr>
        <p:spPr>
          <a:xfrm>
            <a:off x="524933" y="313266"/>
            <a:ext cx="9482667" cy="646331"/>
          </a:xfrm>
          <a:prstGeom prst="rect">
            <a:avLst/>
          </a:prstGeom>
          <a:noFill/>
        </p:spPr>
        <p:txBody>
          <a:bodyPr wrap="square" rtlCol="0">
            <a:spAutoFit/>
          </a:bodyPr>
          <a:lstStyle/>
          <a:p>
            <a:r>
              <a:rPr lang="en-US" sz="3600" b="1" dirty="0">
                <a:solidFill>
                  <a:srgbClr val="00B050"/>
                </a:solidFill>
              </a:rPr>
              <a:t>JST-NSF-RCN Workshop:  </a:t>
            </a:r>
            <a:r>
              <a:rPr lang="en-US" sz="3600" b="1" dirty="0">
                <a:solidFill>
                  <a:schemeClr val="accent1">
                    <a:lumMod val="75000"/>
                  </a:schemeClr>
                </a:solidFill>
              </a:rPr>
              <a:t>Tokyo, June 2019</a:t>
            </a:r>
          </a:p>
        </p:txBody>
      </p:sp>
    </p:spTree>
    <p:extLst>
      <p:ext uri="{BB962C8B-B14F-4D97-AF65-F5344CB8AC3E}">
        <p14:creationId xmlns:p14="http://schemas.microsoft.com/office/powerpoint/2010/main" val="1135082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00728" y="1132104"/>
            <a:ext cx="7903591" cy="5091820"/>
            <a:chOff x="1631217" y="777958"/>
            <a:chExt cx="8974663" cy="5791194"/>
          </a:xfrm>
        </p:grpSpPr>
        <p:sp>
          <p:nvSpPr>
            <p:cNvPr id="4" name="Rectangle 3"/>
            <p:cNvSpPr/>
            <p:nvPr/>
          </p:nvSpPr>
          <p:spPr>
            <a:xfrm>
              <a:off x="1637194" y="777958"/>
              <a:ext cx="8909423" cy="245533"/>
            </a:xfrm>
            <a:prstGeom prst="rect">
              <a:avLst/>
            </a:prstGeom>
            <a:solidFill>
              <a:srgbClr val="EE9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b="1" dirty="0"/>
                <a:t>RESEARCH IDEAS</a:t>
              </a:r>
            </a:p>
          </p:txBody>
        </p:sp>
        <p:sp>
          <p:nvSpPr>
            <p:cNvPr id="5" name="Rectangle 4"/>
            <p:cNvSpPr/>
            <p:nvPr/>
          </p:nvSpPr>
          <p:spPr>
            <a:xfrm>
              <a:off x="1644789" y="1137781"/>
              <a:ext cx="1733923" cy="2772848"/>
            </a:xfrm>
            <a:prstGeom prst="rect">
              <a:avLst/>
            </a:prstGeom>
            <a:solidFill>
              <a:srgbClr val="1B8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US" sz="638"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3460015" y="1137782"/>
              <a:ext cx="2552700" cy="1409700"/>
            </a:xfrm>
            <a:prstGeom prst="rect">
              <a:avLst/>
            </a:prstGeom>
            <a:solidFill>
              <a:srgbClr val="23BB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50" dirty="0"/>
            </a:p>
          </p:txBody>
        </p:sp>
        <p:sp>
          <p:nvSpPr>
            <p:cNvPr id="7" name="Rectangle 6"/>
            <p:cNvSpPr/>
            <p:nvPr/>
          </p:nvSpPr>
          <p:spPr>
            <a:xfrm>
              <a:off x="6127015" y="1137784"/>
              <a:ext cx="1811866" cy="2772847"/>
            </a:xfrm>
            <a:prstGeom prst="rect">
              <a:avLst/>
            </a:prstGeom>
            <a:solidFill>
              <a:srgbClr val="23BB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25" dirty="0">
                  <a:solidFill>
                    <a:schemeClr val="bg1"/>
                  </a:solidFill>
                  <a:latin typeface="Arial Black" panose="020B0A04020102020204" pitchFamily="34" charset="0"/>
                  <a:cs typeface="Arial" panose="020B0604020202020204" pitchFamily="34" charset="0"/>
                </a:rPr>
                <a:t>Windows on the Universe:</a:t>
              </a:r>
            </a:p>
            <a:p>
              <a:r>
                <a:rPr lang="en-US" sz="825" dirty="0">
                  <a:solidFill>
                    <a:schemeClr val="bg1"/>
                  </a:solidFill>
                  <a:latin typeface="Arial Black" panose="020B0A04020102020204" pitchFamily="34" charset="0"/>
                  <a:cs typeface="Arial" panose="020B0604020202020204" pitchFamily="34" charset="0"/>
                </a:rPr>
                <a:t>The Era of Multi-messenger Astrophysics</a:t>
              </a:r>
            </a:p>
            <a:p>
              <a:pPr algn="ctr"/>
              <a:endParaRPr lang="en-US" sz="1350"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 r="41480" b="22454"/>
            <a:stretch/>
          </p:blipFill>
          <p:spPr>
            <a:xfrm>
              <a:off x="7084133" y="2706239"/>
              <a:ext cx="763137" cy="1111247"/>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23027" b="22027"/>
            <a:stretch/>
          </p:blipFill>
          <p:spPr>
            <a:xfrm>
              <a:off x="6224315" y="2058540"/>
              <a:ext cx="1622955" cy="599013"/>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27733"/>
            <a:stretch/>
          </p:blipFill>
          <p:spPr>
            <a:xfrm>
              <a:off x="6224312" y="2706239"/>
              <a:ext cx="804528" cy="1111247"/>
            </a:xfrm>
            <a:prstGeom prst="rect">
              <a:avLst/>
            </a:prstGeom>
          </p:spPr>
        </p:pic>
        <p:sp>
          <p:nvSpPr>
            <p:cNvPr id="11" name="Rectangle 10"/>
            <p:cNvSpPr/>
            <p:nvPr/>
          </p:nvSpPr>
          <p:spPr>
            <a:xfrm>
              <a:off x="8070115" y="1120850"/>
              <a:ext cx="2476500" cy="1409700"/>
            </a:xfrm>
            <a:prstGeom prst="rect">
              <a:avLst/>
            </a:prstGeom>
            <a:solidFill>
              <a:srgbClr val="1B8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9722" t="2126" r="49700"/>
            <a:stretch/>
          </p:blipFill>
          <p:spPr>
            <a:xfrm>
              <a:off x="8162480" y="1218214"/>
              <a:ext cx="898236" cy="1253071"/>
            </a:xfrm>
            <a:prstGeom prst="rect">
              <a:avLst/>
            </a:prstGeom>
          </p:spPr>
        </p:pic>
        <p:sp>
          <p:nvSpPr>
            <p:cNvPr id="13" name="TextBox 12"/>
            <p:cNvSpPr txBox="1"/>
            <p:nvPr/>
          </p:nvSpPr>
          <p:spPr>
            <a:xfrm>
              <a:off x="9060716" y="1151791"/>
              <a:ext cx="1545164" cy="1046440"/>
            </a:xfrm>
            <a:prstGeom prst="rect">
              <a:avLst/>
            </a:prstGeom>
            <a:noFill/>
          </p:spPr>
          <p:txBody>
            <a:bodyPr wrap="square" rtlCol="0">
              <a:spAutoFit/>
            </a:bodyPr>
            <a:lstStyle/>
            <a:p>
              <a:r>
                <a:rPr lang="en-US" sz="900" dirty="0">
                  <a:solidFill>
                    <a:schemeClr val="bg1"/>
                  </a:solidFill>
                  <a:latin typeface="Arial Black" panose="020B0A04020102020204" pitchFamily="34" charset="0"/>
                </a:rPr>
                <a:t>The Quantum Leap:</a:t>
              </a:r>
            </a:p>
            <a:p>
              <a:r>
                <a:rPr lang="en-US" sz="900" dirty="0">
                  <a:solidFill>
                    <a:schemeClr val="bg1"/>
                  </a:solidFill>
                  <a:latin typeface="Arial Black" panose="020B0A04020102020204" pitchFamily="34" charset="0"/>
                </a:rPr>
                <a:t>Leading the Next Quantum Revolution</a:t>
              </a:r>
            </a:p>
          </p:txBody>
        </p:sp>
        <p:sp>
          <p:nvSpPr>
            <p:cNvPr id="14" name="Rectangle 13"/>
            <p:cNvSpPr/>
            <p:nvPr/>
          </p:nvSpPr>
          <p:spPr>
            <a:xfrm>
              <a:off x="3460015" y="2644850"/>
              <a:ext cx="2552700" cy="1257300"/>
            </a:xfrm>
            <a:prstGeom prst="rect">
              <a:avLst/>
            </a:prstGeom>
            <a:solidFill>
              <a:srgbClr val="1B8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extBox 14"/>
            <p:cNvSpPr txBox="1"/>
            <p:nvPr/>
          </p:nvSpPr>
          <p:spPr>
            <a:xfrm>
              <a:off x="4749126" y="2784552"/>
              <a:ext cx="1222629" cy="677108"/>
            </a:xfrm>
            <a:prstGeom prst="rect">
              <a:avLst/>
            </a:prstGeom>
            <a:noFill/>
          </p:spPr>
          <p:txBody>
            <a:bodyPr wrap="square" rtlCol="0">
              <a:spAutoFit/>
            </a:bodyPr>
            <a:lstStyle/>
            <a:p>
              <a:r>
                <a:rPr lang="en-US" sz="900" dirty="0">
                  <a:solidFill>
                    <a:schemeClr val="bg1"/>
                  </a:solidFill>
                  <a:latin typeface="Arial Black" panose="020B0A04020102020204" pitchFamily="34" charset="0"/>
                </a:rPr>
                <a:t>Navigating the </a:t>
              </a:r>
            </a:p>
            <a:p>
              <a:r>
                <a:rPr lang="en-US" sz="900" dirty="0">
                  <a:solidFill>
                    <a:schemeClr val="bg1"/>
                  </a:solidFill>
                  <a:latin typeface="Arial Black" panose="020B0A04020102020204" pitchFamily="34" charset="0"/>
                </a:rPr>
                <a:t>New Arctic</a:t>
              </a:r>
            </a:p>
          </p:txBody>
        </p:sp>
        <p:sp>
          <p:nvSpPr>
            <p:cNvPr id="16" name="Rectangle 15"/>
            <p:cNvSpPr/>
            <p:nvPr/>
          </p:nvSpPr>
          <p:spPr>
            <a:xfrm>
              <a:off x="8070115" y="2649086"/>
              <a:ext cx="2476500" cy="1261545"/>
            </a:xfrm>
            <a:prstGeom prst="rect">
              <a:avLst/>
            </a:prstGeom>
            <a:solidFill>
              <a:srgbClr val="189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l="7407" t="5817" r="66946" b="18179"/>
            <a:stretch/>
          </p:blipFill>
          <p:spPr>
            <a:xfrm>
              <a:off x="9534852" y="2706236"/>
              <a:ext cx="952127" cy="1141178"/>
            </a:xfrm>
            <a:prstGeom prst="rect">
              <a:avLst/>
            </a:prstGeom>
          </p:spPr>
        </p:pic>
        <p:sp>
          <p:nvSpPr>
            <p:cNvPr id="18" name="TextBox 17"/>
            <p:cNvSpPr txBox="1"/>
            <p:nvPr/>
          </p:nvSpPr>
          <p:spPr>
            <a:xfrm>
              <a:off x="8070119" y="2657550"/>
              <a:ext cx="1579033" cy="1046440"/>
            </a:xfrm>
            <a:prstGeom prst="rect">
              <a:avLst/>
            </a:prstGeom>
            <a:noFill/>
          </p:spPr>
          <p:txBody>
            <a:bodyPr wrap="square" rtlCol="0">
              <a:spAutoFit/>
            </a:bodyPr>
            <a:lstStyle/>
            <a:p>
              <a:r>
                <a:rPr lang="en-US" sz="900" dirty="0">
                  <a:solidFill>
                    <a:schemeClr val="bg1"/>
                  </a:solidFill>
                  <a:latin typeface="Arial Black" panose="020B0A04020102020204" pitchFamily="34" charset="0"/>
                </a:rPr>
                <a:t>Understanding the Rules of Life:</a:t>
              </a:r>
            </a:p>
            <a:p>
              <a:r>
                <a:rPr lang="en-US" sz="900" dirty="0">
                  <a:solidFill>
                    <a:schemeClr val="bg1"/>
                  </a:solidFill>
                  <a:latin typeface="Arial Black" panose="020B0A04020102020204" pitchFamily="34" charset="0"/>
                </a:rPr>
                <a:t>Predicting Phenotype</a:t>
              </a:r>
            </a:p>
          </p:txBody>
        </p:sp>
        <p:sp>
          <p:nvSpPr>
            <p:cNvPr id="19" name="Rectangle 18"/>
            <p:cNvSpPr/>
            <p:nvPr/>
          </p:nvSpPr>
          <p:spPr>
            <a:xfrm>
              <a:off x="1644785" y="4016446"/>
              <a:ext cx="8901830" cy="245533"/>
            </a:xfrm>
            <a:prstGeom prst="rect">
              <a:avLst/>
            </a:prstGeom>
            <a:solidFill>
              <a:srgbClr val="EE9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b="1" dirty="0"/>
                <a:t>PROCESS IDEAS</a:t>
              </a:r>
            </a:p>
          </p:txBody>
        </p:sp>
        <p:sp>
          <p:nvSpPr>
            <p:cNvPr id="20" name="Rectangle 19"/>
            <p:cNvSpPr/>
            <p:nvPr/>
          </p:nvSpPr>
          <p:spPr>
            <a:xfrm>
              <a:off x="1637195" y="4359350"/>
              <a:ext cx="4375523" cy="1037172"/>
            </a:xfrm>
            <a:prstGeom prst="rect">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Box 20"/>
            <p:cNvSpPr txBox="1"/>
            <p:nvPr/>
          </p:nvSpPr>
          <p:spPr>
            <a:xfrm>
              <a:off x="1631217" y="4439359"/>
              <a:ext cx="1828801" cy="677108"/>
            </a:xfrm>
            <a:prstGeom prst="rect">
              <a:avLst/>
            </a:prstGeom>
            <a:noFill/>
          </p:spPr>
          <p:txBody>
            <a:bodyPr wrap="square" rtlCol="0">
              <a:spAutoFit/>
            </a:bodyPr>
            <a:lstStyle/>
            <a:p>
              <a:r>
                <a:rPr lang="en-US" sz="900" dirty="0">
                  <a:solidFill>
                    <a:schemeClr val="bg1"/>
                  </a:solidFill>
                  <a:latin typeface="Arial Black" panose="020B0A04020102020204" pitchFamily="34" charset="0"/>
                </a:rPr>
                <a:t>Mid-scale Research Infrastructure </a:t>
              </a:r>
            </a:p>
          </p:txBody>
        </p:sp>
        <p:pic>
          <p:nvPicPr>
            <p:cNvPr id="22" name="Picture 21"/>
            <p:cNvPicPr>
              <a:picLocks noChangeAspect="1"/>
            </p:cNvPicPr>
            <p:nvPr/>
          </p:nvPicPr>
          <p:blipFill rotWithShape="1">
            <a:blip r:embed="rId8" cstate="print">
              <a:extLst>
                <a:ext uri="{28A0092B-C50C-407E-A947-70E740481C1C}">
                  <a14:useLocalDpi xmlns:a14="http://schemas.microsoft.com/office/drawing/2010/main" val="0"/>
                </a:ext>
              </a:extLst>
            </a:blip>
            <a:srcRect t="24277" b="20870"/>
            <a:stretch/>
          </p:blipFill>
          <p:spPr>
            <a:xfrm>
              <a:off x="3489102" y="4427083"/>
              <a:ext cx="2438400" cy="892804"/>
            </a:xfrm>
            <a:prstGeom prst="rect">
              <a:avLst/>
            </a:prstGeom>
          </p:spPr>
        </p:pic>
        <p:sp>
          <p:nvSpPr>
            <p:cNvPr id="23" name="Rectangle 22"/>
            <p:cNvSpPr/>
            <p:nvPr/>
          </p:nvSpPr>
          <p:spPr>
            <a:xfrm>
              <a:off x="1631217" y="5502784"/>
              <a:ext cx="4381501" cy="1066366"/>
            </a:xfrm>
            <a:prstGeom prst="rect">
              <a:avLst/>
            </a:prstGeom>
            <a:solidFill>
              <a:srgbClr val="545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p:cNvSpPr txBox="1"/>
            <p:nvPr/>
          </p:nvSpPr>
          <p:spPr>
            <a:xfrm>
              <a:off x="4124104" y="5595480"/>
              <a:ext cx="1828801" cy="808000"/>
            </a:xfrm>
            <a:prstGeom prst="rect">
              <a:avLst/>
            </a:prstGeom>
            <a:noFill/>
          </p:spPr>
          <p:txBody>
            <a:bodyPr wrap="square" rtlCol="0">
              <a:spAutoFit/>
            </a:bodyPr>
            <a:lstStyle/>
            <a:p>
              <a:r>
                <a:rPr lang="en-US" sz="900" dirty="0">
                  <a:solidFill>
                    <a:schemeClr val="bg1"/>
                  </a:solidFill>
                  <a:latin typeface="Arial Black" panose="020B0A04020102020204" pitchFamily="34" charset="0"/>
                </a:rPr>
                <a:t>Growing Convergent Research at NSF</a:t>
              </a:r>
            </a:p>
            <a:p>
              <a:endParaRPr lang="en-US" sz="638" dirty="0">
                <a:solidFill>
                  <a:schemeClr val="bg1"/>
                </a:solidFill>
              </a:endParaRPr>
            </a:p>
          </p:txBody>
        </p:sp>
        <p:pic>
          <p:nvPicPr>
            <p:cNvPr id="25" name="Picture 24"/>
            <p:cNvPicPr>
              <a:picLocks noChangeAspect="1"/>
            </p:cNvPicPr>
            <p:nvPr/>
          </p:nvPicPr>
          <p:blipFill rotWithShape="1">
            <a:blip r:embed="rId9" cstate="print">
              <a:extLst>
                <a:ext uri="{28A0092B-C50C-407E-A947-70E740481C1C}">
                  <a14:useLocalDpi xmlns:a14="http://schemas.microsoft.com/office/drawing/2010/main" val="0"/>
                </a:ext>
              </a:extLst>
            </a:blip>
            <a:srcRect l="20293" t="64074" b="15519"/>
            <a:stretch/>
          </p:blipFill>
          <p:spPr>
            <a:xfrm>
              <a:off x="1726389" y="5591717"/>
              <a:ext cx="2392933" cy="877163"/>
            </a:xfrm>
            <a:prstGeom prst="rect">
              <a:avLst/>
            </a:prstGeom>
          </p:spPr>
        </p:pic>
        <p:sp>
          <p:nvSpPr>
            <p:cNvPr id="26" name="Rectangle 25"/>
            <p:cNvSpPr/>
            <p:nvPr/>
          </p:nvSpPr>
          <p:spPr>
            <a:xfrm>
              <a:off x="6127016" y="4359349"/>
              <a:ext cx="4419600" cy="1037172"/>
            </a:xfrm>
            <a:prstGeom prst="rect">
              <a:avLst/>
            </a:prstGeom>
            <a:solidFill>
              <a:srgbClr val="545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TextBox 26"/>
            <p:cNvSpPr txBox="1"/>
            <p:nvPr/>
          </p:nvSpPr>
          <p:spPr>
            <a:xfrm>
              <a:off x="6139716" y="4524023"/>
              <a:ext cx="1724909" cy="677108"/>
            </a:xfrm>
            <a:prstGeom prst="rect">
              <a:avLst/>
            </a:prstGeom>
            <a:noFill/>
          </p:spPr>
          <p:txBody>
            <a:bodyPr wrap="square" rtlCol="0">
              <a:spAutoFit/>
            </a:bodyPr>
            <a:lstStyle/>
            <a:p>
              <a:r>
                <a:rPr lang="en-US" sz="900" dirty="0">
                  <a:solidFill>
                    <a:schemeClr val="bg1"/>
                  </a:solidFill>
                  <a:latin typeface="Arial Black" panose="020B0A04020102020204" pitchFamily="34" charset="0"/>
                </a:rPr>
                <a:t>NSF 2050: Seeding Innovation</a:t>
              </a:r>
            </a:p>
          </p:txBody>
        </p:sp>
        <p:pic>
          <p:nvPicPr>
            <p:cNvPr id="28" name="Picture 27"/>
            <p:cNvPicPr>
              <a:picLocks noChangeAspect="1"/>
            </p:cNvPicPr>
            <p:nvPr/>
          </p:nvPicPr>
          <p:blipFill rotWithShape="1">
            <a:blip r:embed="rId10" cstate="print">
              <a:extLst>
                <a:ext uri="{28A0092B-C50C-407E-A947-70E740481C1C}">
                  <a14:useLocalDpi xmlns:a14="http://schemas.microsoft.com/office/drawing/2010/main" val="0"/>
                </a:ext>
              </a:extLst>
            </a:blip>
            <a:srcRect t="18755" b="31859"/>
            <a:stretch/>
          </p:blipFill>
          <p:spPr>
            <a:xfrm>
              <a:off x="7847269" y="4444019"/>
              <a:ext cx="2631613" cy="872067"/>
            </a:xfrm>
            <a:prstGeom prst="rect">
              <a:avLst/>
            </a:prstGeom>
          </p:spPr>
        </p:pic>
        <p:sp>
          <p:nvSpPr>
            <p:cNvPr id="29" name="Rectangle 28"/>
            <p:cNvSpPr/>
            <p:nvPr/>
          </p:nvSpPr>
          <p:spPr>
            <a:xfrm>
              <a:off x="6139717" y="5502353"/>
              <a:ext cx="4406901" cy="1066799"/>
            </a:xfrm>
            <a:prstGeom prst="rect">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TextBox 29"/>
            <p:cNvSpPr txBox="1"/>
            <p:nvPr/>
          </p:nvSpPr>
          <p:spPr>
            <a:xfrm>
              <a:off x="8376956" y="5591717"/>
              <a:ext cx="2134547" cy="861775"/>
            </a:xfrm>
            <a:prstGeom prst="rect">
              <a:avLst/>
            </a:prstGeom>
            <a:noFill/>
          </p:spPr>
          <p:txBody>
            <a:bodyPr wrap="square" rtlCol="0">
              <a:spAutoFit/>
            </a:bodyPr>
            <a:lstStyle/>
            <a:p>
              <a:r>
                <a:rPr lang="en-US" sz="900" dirty="0">
                  <a:solidFill>
                    <a:schemeClr val="bg1"/>
                  </a:solidFill>
                  <a:latin typeface="Arial Black" panose="020B0A04020102020204" pitchFamily="34" charset="0"/>
                </a:rPr>
                <a:t>NSF-INCLUDES: Enhancing Science and Engineering through Diversity</a:t>
              </a:r>
            </a:p>
          </p:txBody>
        </p:sp>
        <p:pic>
          <p:nvPicPr>
            <p:cNvPr id="31" name="Picture 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32782" y="5591717"/>
              <a:ext cx="2124095" cy="877163"/>
            </a:xfrm>
            <a:prstGeom prst="rect">
              <a:avLst/>
            </a:prstGeom>
          </p:spPr>
        </p:pic>
        <p:sp>
          <p:nvSpPr>
            <p:cNvPr id="32" name="TextBox 31"/>
            <p:cNvSpPr txBox="1"/>
            <p:nvPr/>
          </p:nvSpPr>
          <p:spPr>
            <a:xfrm>
              <a:off x="1653998" y="2800644"/>
              <a:ext cx="1619205" cy="861775"/>
            </a:xfrm>
            <a:prstGeom prst="rect">
              <a:avLst/>
            </a:prstGeom>
            <a:noFill/>
          </p:spPr>
          <p:txBody>
            <a:bodyPr wrap="square" rtlCol="0">
              <a:spAutoFit/>
            </a:bodyPr>
            <a:lstStyle/>
            <a:p>
              <a:r>
                <a:rPr lang="en-US" sz="900" dirty="0">
                  <a:solidFill>
                    <a:schemeClr val="bg1"/>
                  </a:solidFill>
                  <a:latin typeface="Arial Black" panose="020B0A04020102020204" pitchFamily="34" charset="0"/>
                </a:rPr>
                <a:t>Harnessing Data for 21</a:t>
              </a:r>
              <a:r>
                <a:rPr lang="en-US" sz="900" baseline="30000" dirty="0">
                  <a:solidFill>
                    <a:schemeClr val="bg1"/>
                  </a:solidFill>
                  <a:latin typeface="Arial Black" panose="020B0A04020102020204" pitchFamily="34" charset="0"/>
                </a:rPr>
                <a:t>st</a:t>
              </a:r>
              <a:r>
                <a:rPr lang="en-US" sz="900" dirty="0">
                  <a:solidFill>
                    <a:schemeClr val="bg1"/>
                  </a:solidFill>
                  <a:latin typeface="Arial Black" panose="020B0A04020102020204" pitchFamily="34" charset="0"/>
                </a:rPr>
                <a:t> Century Science and Engineering</a:t>
              </a:r>
            </a:p>
          </p:txBody>
        </p:sp>
        <p:sp>
          <p:nvSpPr>
            <p:cNvPr id="33" name="TextBox 32"/>
            <p:cNvSpPr txBox="1"/>
            <p:nvPr/>
          </p:nvSpPr>
          <p:spPr>
            <a:xfrm>
              <a:off x="3433477" y="1207477"/>
              <a:ext cx="1274827" cy="1361997"/>
            </a:xfrm>
            <a:prstGeom prst="rect">
              <a:avLst/>
            </a:prstGeom>
            <a:noFill/>
          </p:spPr>
          <p:txBody>
            <a:bodyPr wrap="square" rtlCol="0">
              <a:spAutoFit/>
            </a:bodyPr>
            <a:lstStyle/>
            <a:p>
              <a:r>
                <a:rPr lang="en-US" sz="900" dirty="0">
                  <a:solidFill>
                    <a:schemeClr val="bg1"/>
                  </a:solidFill>
                  <a:latin typeface="Arial Black" panose="020B0A04020102020204" pitchFamily="34" charset="0"/>
                  <a:cs typeface="Arial" panose="020B0604020202020204" pitchFamily="34" charset="0"/>
                </a:rPr>
                <a:t>Work at the</a:t>
              </a:r>
            </a:p>
            <a:p>
              <a:r>
                <a:rPr lang="en-US" sz="900" dirty="0">
                  <a:solidFill>
                    <a:schemeClr val="bg1"/>
                  </a:solidFill>
                  <a:latin typeface="Arial Black" panose="020B0A04020102020204" pitchFamily="34" charset="0"/>
                  <a:cs typeface="Arial" panose="020B0604020202020204" pitchFamily="34" charset="0"/>
                </a:rPr>
                <a:t>Human-Technology</a:t>
              </a:r>
            </a:p>
            <a:p>
              <a:r>
                <a:rPr lang="en-US" sz="900" dirty="0">
                  <a:solidFill>
                    <a:schemeClr val="bg1"/>
                  </a:solidFill>
                  <a:latin typeface="Arial Black" panose="020B0A04020102020204" pitchFamily="34" charset="0"/>
                  <a:cs typeface="Arial" panose="020B0604020202020204" pitchFamily="34" charset="0"/>
                </a:rPr>
                <a:t>Frontier: Shaping the Future</a:t>
              </a:r>
            </a:p>
            <a:p>
              <a:endParaRPr lang="en-US" sz="638" dirty="0">
                <a:solidFill>
                  <a:schemeClr val="bg1"/>
                </a:solidFill>
                <a:latin typeface="Arial" panose="020B0604020202020204" pitchFamily="34" charset="0"/>
                <a:cs typeface="Arial" panose="020B0604020202020204" pitchFamily="34" charset="0"/>
              </a:endParaRPr>
            </a:p>
          </p:txBody>
        </p:sp>
        <p:pic>
          <p:nvPicPr>
            <p:cNvPr id="34" name="Picture 33"/>
            <p:cNvPicPr>
              <a:picLocks noChangeAspect="1"/>
            </p:cNvPicPr>
            <p:nvPr/>
          </p:nvPicPr>
          <p:blipFill rotWithShape="1">
            <a:blip r:embed="rId12" cstate="print">
              <a:extLst>
                <a:ext uri="{28A0092B-C50C-407E-A947-70E740481C1C}">
                  <a14:useLocalDpi xmlns:a14="http://schemas.microsoft.com/office/drawing/2010/main" val="0"/>
                </a:ext>
              </a:extLst>
            </a:blip>
            <a:srcRect r="31317"/>
            <a:stretch/>
          </p:blipFill>
          <p:spPr>
            <a:xfrm>
              <a:off x="4708302" y="1269753"/>
              <a:ext cx="1185792" cy="1148928"/>
            </a:xfrm>
            <a:prstGeom prst="rect">
              <a:avLst/>
            </a:prstGeom>
          </p:spPr>
        </p:pic>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l="25851" t="15294" r="31710" b="13796"/>
            <a:stretch/>
          </p:blipFill>
          <p:spPr>
            <a:xfrm>
              <a:off x="3554477" y="2721868"/>
              <a:ext cx="1183461" cy="1105045"/>
            </a:xfrm>
            <a:prstGeom prst="rect">
              <a:avLst/>
            </a:prstGeom>
          </p:spPr>
        </p:pic>
        <p:pic>
          <p:nvPicPr>
            <p:cNvPr id="37" name="Picture 36" descr="harnessing_data_figure_11_2_16.pptx"/>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764610" y="1602167"/>
              <a:ext cx="1457795" cy="1042685"/>
            </a:xfrm>
            <a:prstGeom prst="rect">
              <a:avLst/>
            </a:prstGeom>
          </p:spPr>
        </p:pic>
      </p:grpSp>
      <p:sp>
        <p:nvSpPr>
          <p:cNvPr id="2" name="Title 1"/>
          <p:cNvSpPr>
            <a:spLocks noGrp="1"/>
          </p:cNvSpPr>
          <p:nvPr>
            <p:ph type="title"/>
          </p:nvPr>
        </p:nvSpPr>
        <p:spPr>
          <a:xfrm>
            <a:off x="942260" y="116581"/>
            <a:ext cx="5153740" cy="686109"/>
          </a:xfrm>
        </p:spPr>
        <p:txBody>
          <a:bodyPr anchor="t">
            <a:noAutofit/>
          </a:bodyPr>
          <a:lstStyle/>
          <a:p>
            <a:r>
              <a:rPr lang="en-US" sz="4000" b="1" dirty="0">
                <a:solidFill>
                  <a:srgbClr val="00B050"/>
                </a:solidFill>
              </a:rPr>
              <a:t>NSF “10 Big Ideas”</a:t>
            </a:r>
          </a:p>
        </p:txBody>
      </p:sp>
      <p:sp>
        <p:nvSpPr>
          <p:cNvPr id="39" name="TextBox 38"/>
          <p:cNvSpPr txBox="1"/>
          <p:nvPr/>
        </p:nvSpPr>
        <p:spPr>
          <a:xfrm>
            <a:off x="10097342" y="5705782"/>
            <a:ext cx="276038" cy="300082"/>
          </a:xfrm>
          <a:prstGeom prst="rect">
            <a:avLst/>
          </a:prstGeom>
          <a:noFill/>
        </p:spPr>
        <p:txBody>
          <a:bodyPr wrap="none" rtlCol="0">
            <a:spAutoFit/>
          </a:bodyPr>
          <a:lstStyle/>
          <a:p>
            <a:r>
              <a:rPr lang="en-US" sz="1350" dirty="0">
                <a:solidFill>
                  <a:srgbClr val="FFFFFF"/>
                </a:solidFill>
              </a:rPr>
              <a:t>2</a:t>
            </a:r>
          </a:p>
        </p:txBody>
      </p:sp>
      <p:sp>
        <p:nvSpPr>
          <p:cNvPr id="36" name="Slide Number Placeholder 35"/>
          <p:cNvSpPr>
            <a:spLocks noGrp="1"/>
          </p:cNvSpPr>
          <p:nvPr>
            <p:ph type="sldNum" sz="quarter" idx="12"/>
          </p:nvPr>
        </p:nvSpPr>
        <p:spPr/>
        <p:txBody>
          <a:bodyPr/>
          <a:lstStyle/>
          <a:p>
            <a:fld id="{A0D1C26B-A11B-4116-AAA9-89F6A9AF4DC6}" type="slidenum">
              <a:rPr lang="en-US" smtClean="0"/>
              <a:t>16</a:t>
            </a:fld>
            <a:endParaRPr lang="en-US"/>
          </a:p>
        </p:txBody>
      </p:sp>
    </p:spTree>
    <p:extLst>
      <p:ext uri="{BB962C8B-B14F-4D97-AF65-F5344CB8AC3E}">
        <p14:creationId xmlns:p14="http://schemas.microsoft.com/office/powerpoint/2010/main" val="155405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103982" y="1460909"/>
            <a:ext cx="3887994" cy="4186383"/>
            <a:chOff x="6106643" y="804877"/>
            <a:chExt cx="5183991" cy="5581843"/>
          </a:xfrm>
        </p:grpSpPr>
        <p:sp>
          <p:nvSpPr>
            <p:cNvPr id="61" name="TextBox 60"/>
            <p:cNvSpPr txBox="1"/>
            <p:nvPr/>
          </p:nvSpPr>
          <p:spPr>
            <a:xfrm>
              <a:off x="9332405" y="5709612"/>
              <a:ext cx="1958229" cy="677108"/>
            </a:xfrm>
            <a:prstGeom prst="rect">
              <a:avLst/>
            </a:prstGeom>
            <a:noFill/>
          </p:spPr>
          <p:txBody>
            <a:bodyPr wrap="none" rtlCol="0">
              <a:spAutoFit/>
            </a:bodyPr>
            <a:lstStyle/>
            <a:p>
              <a:pPr defTabSz="685800">
                <a:defRPr/>
              </a:pPr>
              <a:r>
                <a:rPr lang="en-US" sz="2700" b="1" dirty="0">
                  <a:solidFill>
                    <a:srgbClr val="0D2690"/>
                  </a:solidFill>
                  <a:latin typeface="Calibri"/>
                </a:rPr>
                <a:t>Big Ideas</a:t>
              </a:r>
            </a:p>
          </p:txBody>
        </p:sp>
        <p:grpSp>
          <p:nvGrpSpPr>
            <p:cNvPr id="59" name="Group 58"/>
            <p:cNvGrpSpPr/>
            <p:nvPr/>
          </p:nvGrpSpPr>
          <p:grpSpPr>
            <a:xfrm>
              <a:off x="6106643" y="804877"/>
              <a:ext cx="5030254" cy="4771506"/>
              <a:chOff x="6090018" y="719255"/>
              <a:chExt cx="5030254" cy="5337520"/>
            </a:xfrm>
          </p:grpSpPr>
          <p:cxnSp>
            <p:nvCxnSpPr>
              <p:cNvPr id="42" name="Straight Connector 41"/>
              <p:cNvCxnSpPr>
                <a:stCxn id="37" idx="1"/>
              </p:cNvCxnSpPr>
              <p:nvPr/>
            </p:nvCxnSpPr>
            <p:spPr>
              <a:xfrm flipH="1">
                <a:off x="6111665" y="1303717"/>
                <a:ext cx="3008355" cy="1983204"/>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a:off x="6090834" y="2164846"/>
                <a:ext cx="3334426" cy="109849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6090834" y="2850807"/>
                <a:ext cx="3612588" cy="412532"/>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H="1" flipV="1">
                <a:off x="6090834" y="3263339"/>
                <a:ext cx="3048577" cy="333992"/>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flipV="1">
                <a:off x="6090834" y="3263339"/>
                <a:ext cx="3063392" cy="1361371"/>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flipV="1">
                <a:off x="6090018" y="3275121"/>
                <a:ext cx="3578028" cy="1920428"/>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H="1" flipV="1">
                <a:off x="6111665" y="3275121"/>
                <a:ext cx="3042561" cy="2241284"/>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H="1" flipV="1">
                <a:off x="6111665" y="3275121"/>
                <a:ext cx="4330720" cy="805817"/>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40" name="Group 39"/>
              <p:cNvGrpSpPr/>
              <p:nvPr/>
            </p:nvGrpSpPr>
            <p:grpSpPr>
              <a:xfrm>
                <a:off x="9120020" y="719255"/>
                <a:ext cx="2000252" cy="5337520"/>
                <a:chOff x="9058027" y="903134"/>
                <a:chExt cx="2000252" cy="5337520"/>
              </a:xfrm>
            </p:grpSpPr>
            <p:pic>
              <p:nvPicPr>
                <p:cNvPr id="37" name="Picture 36"/>
                <p:cNvPicPr>
                  <a:picLocks noChangeAspect="1"/>
                </p:cNvPicPr>
                <p:nvPr/>
              </p:nvPicPr>
              <p:blipFill rotWithShape="1">
                <a:blip r:embed="rId3" cstate="screen">
                  <a:extLst>
                    <a:ext uri="{28A0092B-C50C-407E-A947-70E740481C1C}">
                      <a14:useLocalDpi xmlns:a14="http://schemas.microsoft.com/office/drawing/2010/main" val="0"/>
                    </a:ext>
                  </a:extLst>
                </a:blip>
                <a:srcRect r="31317"/>
                <a:stretch/>
              </p:blipFill>
              <p:spPr>
                <a:xfrm>
                  <a:off x="9058027" y="903134"/>
                  <a:ext cx="865232" cy="1168924"/>
                </a:xfrm>
                <a:prstGeom prst="rect">
                  <a:avLst/>
                </a:prstGeom>
              </p:spPr>
            </p:pic>
            <p:grpSp>
              <p:nvGrpSpPr>
                <p:cNvPr id="2" name="Group 1"/>
                <p:cNvGrpSpPr/>
                <p:nvPr/>
              </p:nvGrpSpPr>
              <p:grpSpPr>
                <a:xfrm>
                  <a:off x="9388228" y="1670444"/>
                  <a:ext cx="1609503" cy="1104994"/>
                  <a:chOff x="9118197" y="2882360"/>
                  <a:chExt cx="1609503" cy="1104994"/>
                </a:xfrm>
              </p:grpSpPr>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1" r="41480" b="22454"/>
                  <a:stretch/>
                </p:blipFill>
                <p:spPr>
                  <a:xfrm>
                    <a:off x="9118197" y="2976179"/>
                    <a:ext cx="498023" cy="1011175"/>
                  </a:xfrm>
                  <a:prstGeom prst="rect">
                    <a:avLst/>
                  </a:prstGeom>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t="23027" b="22027"/>
                  <a:stretch/>
                </p:blipFill>
                <p:spPr>
                  <a:xfrm>
                    <a:off x="9428818" y="3198062"/>
                    <a:ext cx="1059140" cy="545070"/>
                  </a:xfrm>
                  <a:prstGeom prst="rect">
                    <a:avLst/>
                  </a:prstGeom>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27733"/>
                  <a:stretch/>
                </p:blipFill>
                <p:spPr>
                  <a:xfrm>
                    <a:off x="10202665" y="2882360"/>
                    <a:ext cx="525035" cy="1011175"/>
                  </a:xfrm>
                  <a:prstGeom prst="rect">
                    <a:avLst/>
                  </a:prstGeom>
                </p:spPr>
              </p:pic>
            </p:grpSp>
            <p:pic>
              <p:nvPicPr>
                <p:cNvPr id="26" name="Picture 25"/>
                <p:cNvPicPr>
                  <a:picLocks noChangeAspect="1"/>
                </p:cNvPicPr>
                <p:nvPr/>
              </p:nvPicPr>
              <p:blipFill rotWithShape="1">
                <a:blip r:embed="rId7" cstate="print">
                  <a:extLst>
                    <a:ext uri="{28A0092B-C50C-407E-A947-70E740481C1C}">
                      <a14:useLocalDpi xmlns:a14="http://schemas.microsoft.com/office/drawing/2010/main" val="0"/>
                    </a:ext>
                  </a:extLst>
                </a:blip>
                <a:srcRect t="24277" b="20870"/>
                <a:stretch/>
              </p:blipFill>
              <p:spPr>
                <a:xfrm>
                  <a:off x="9090601" y="3343886"/>
                  <a:ext cx="1591299" cy="812404"/>
                </a:xfrm>
                <a:prstGeom prst="rect">
                  <a:avLst/>
                </a:prstGeom>
              </p:spPr>
            </p:pic>
            <p:pic>
              <p:nvPicPr>
                <p:cNvPr id="29" name="Picture 28"/>
                <p:cNvPicPr>
                  <a:picLocks noChangeAspect="1"/>
                </p:cNvPicPr>
                <p:nvPr/>
              </p:nvPicPr>
              <p:blipFill rotWithShape="1">
                <a:blip r:embed="rId8" cstate="print">
                  <a:extLst>
                    <a:ext uri="{28A0092B-C50C-407E-A947-70E740481C1C}">
                      <a14:useLocalDpi xmlns:a14="http://schemas.microsoft.com/office/drawing/2010/main" val="0"/>
                    </a:ext>
                  </a:extLst>
                </a:blip>
                <a:srcRect l="20293" t="64074" b="15519"/>
                <a:stretch/>
              </p:blipFill>
              <p:spPr>
                <a:xfrm>
                  <a:off x="9090600" y="4466108"/>
                  <a:ext cx="1591300" cy="651059"/>
                </a:xfrm>
                <a:prstGeom prst="rect">
                  <a:avLst/>
                </a:prstGeom>
              </p:spPr>
            </p:pic>
            <p:pic>
              <p:nvPicPr>
                <p:cNvPr id="34" name="Pictur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37239" y="2735061"/>
                  <a:ext cx="1236802" cy="712157"/>
                </a:xfrm>
                <a:prstGeom prst="rect">
                  <a:avLst/>
                </a:prstGeom>
              </p:spPr>
            </p:pic>
            <p:pic>
              <p:nvPicPr>
                <p:cNvPr id="7" name="Picture 6"/>
                <p:cNvPicPr>
                  <a:picLocks noChangeAspect="1"/>
                </p:cNvPicPr>
                <p:nvPr/>
              </p:nvPicPr>
              <p:blipFill rotWithShape="1">
                <a:blip r:embed="rId10" cstate="print">
                  <a:extLst>
                    <a:ext uri="{28A0092B-C50C-407E-A947-70E740481C1C}">
                      <a14:useLocalDpi xmlns:a14="http://schemas.microsoft.com/office/drawing/2010/main" val="0"/>
                    </a:ext>
                  </a:extLst>
                </a:blip>
                <a:srcRect l="15341" r="13277"/>
                <a:stretch/>
              </p:blipFill>
              <p:spPr>
                <a:xfrm>
                  <a:off x="9606053" y="4864562"/>
                  <a:ext cx="777366" cy="1012317"/>
                </a:xfrm>
                <a:prstGeom prst="rect">
                  <a:avLst/>
                </a:prstGeom>
              </p:spPr>
            </p:pic>
            <p:pic>
              <p:nvPicPr>
                <p:cNvPr id="8" name="Picture 7"/>
                <p:cNvPicPr>
                  <a:picLocks noChangeAspect="1"/>
                </p:cNvPicPr>
                <p:nvPr/>
              </p:nvPicPr>
              <p:blipFill rotWithShape="1">
                <a:blip r:embed="rId11" cstate="screen">
                  <a:extLst>
                    <a:ext uri="{28A0092B-C50C-407E-A947-70E740481C1C}">
                      <a14:useLocalDpi xmlns:a14="http://schemas.microsoft.com/office/drawing/2010/main" val="0"/>
                    </a:ext>
                  </a:extLst>
                </a:blip>
                <a:srcRect r="43974"/>
                <a:stretch/>
              </p:blipFill>
              <p:spPr>
                <a:xfrm>
                  <a:off x="10338939" y="3781209"/>
                  <a:ext cx="719340" cy="1272085"/>
                </a:xfrm>
                <a:prstGeom prst="rect">
                  <a:avLst/>
                </a:prstGeom>
              </p:spPr>
            </p:pic>
            <p:pic>
              <p:nvPicPr>
                <p:cNvPr id="39" name="Picture 38"/>
                <p:cNvPicPr>
                  <a:picLocks noChangeAspect="1"/>
                </p:cNvPicPr>
                <p:nvPr/>
              </p:nvPicPr>
              <p:blipFill rotWithShape="1">
                <a:blip r:embed="rId12" cstate="print">
                  <a:extLst>
                    <a:ext uri="{28A0092B-C50C-407E-A947-70E740481C1C}">
                      <a14:useLocalDpi xmlns:a14="http://schemas.microsoft.com/office/drawing/2010/main" val="0"/>
                    </a:ext>
                  </a:extLst>
                </a:blip>
                <a:srcRect l="7822" t="38396" r="8089" b="13466"/>
                <a:stretch/>
              </p:blipFill>
              <p:spPr>
                <a:xfrm>
                  <a:off x="9112655" y="5619628"/>
                  <a:ext cx="1585954" cy="621026"/>
                </a:xfrm>
                <a:prstGeom prst="rect">
                  <a:avLst/>
                </a:prstGeom>
              </p:spPr>
            </p:pic>
          </p:grpSp>
        </p:grpSp>
      </p:grpSp>
      <p:grpSp>
        <p:nvGrpSpPr>
          <p:cNvPr id="6" name="Group 5"/>
          <p:cNvGrpSpPr/>
          <p:nvPr/>
        </p:nvGrpSpPr>
        <p:grpSpPr>
          <a:xfrm>
            <a:off x="1503948" y="1057783"/>
            <a:ext cx="4532930" cy="4489073"/>
            <a:chOff x="-26735" y="267375"/>
            <a:chExt cx="6043906" cy="5985430"/>
          </a:xfrm>
        </p:grpSpPr>
        <p:sp>
          <p:nvSpPr>
            <p:cNvPr id="84" name="TextBox 83"/>
            <p:cNvSpPr txBox="1"/>
            <p:nvPr/>
          </p:nvSpPr>
          <p:spPr>
            <a:xfrm>
              <a:off x="327372" y="5575697"/>
              <a:ext cx="4139594" cy="677108"/>
            </a:xfrm>
            <a:prstGeom prst="rect">
              <a:avLst/>
            </a:prstGeom>
            <a:noFill/>
          </p:spPr>
          <p:txBody>
            <a:bodyPr wrap="none" rtlCol="0">
              <a:spAutoFit/>
            </a:bodyPr>
            <a:lstStyle/>
            <a:p>
              <a:pPr defTabSz="685800">
                <a:defRPr/>
              </a:pPr>
              <a:r>
                <a:rPr lang="en-US" sz="2700" b="1" dirty="0">
                  <a:solidFill>
                    <a:srgbClr val="0D2690"/>
                  </a:solidFill>
                  <a:latin typeface="Calibri"/>
                </a:rPr>
                <a:t>Directorates, Offices</a:t>
              </a:r>
            </a:p>
          </p:txBody>
        </p:sp>
        <p:grpSp>
          <p:nvGrpSpPr>
            <p:cNvPr id="58" name="Group 57"/>
            <p:cNvGrpSpPr/>
            <p:nvPr/>
          </p:nvGrpSpPr>
          <p:grpSpPr>
            <a:xfrm>
              <a:off x="-26735" y="267375"/>
              <a:ext cx="6043906" cy="5314819"/>
              <a:chOff x="-26735" y="335835"/>
              <a:chExt cx="6043906" cy="5314819"/>
            </a:xfrm>
          </p:grpSpPr>
          <p:pic>
            <p:nvPicPr>
              <p:cNvPr id="60" name="Picture 59"/>
              <p:cNvPicPr>
                <a:picLocks noChangeAspect="1"/>
              </p:cNvPicPr>
              <p:nvPr/>
            </p:nvPicPr>
            <p:blipFill rotWithShape="1">
              <a:blip r:embed="rId13" cstate="print">
                <a:extLst>
                  <a:ext uri="{28A0092B-C50C-407E-A947-70E740481C1C}">
                    <a14:useLocalDpi xmlns:a14="http://schemas.microsoft.com/office/drawing/2010/main" val="0"/>
                  </a:ext>
                </a:extLst>
              </a:blip>
              <a:srcRect l="11877" r="12208"/>
              <a:stretch/>
            </p:blipFill>
            <p:spPr>
              <a:xfrm>
                <a:off x="2197498" y="431156"/>
                <a:ext cx="920458" cy="909350"/>
              </a:xfrm>
              <a:prstGeom prst="rect">
                <a:avLst/>
              </a:prstGeom>
            </p:spPr>
          </p:pic>
          <p:sp>
            <p:nvSpPr>
              <p:cNvPr id="71" name="TextBox 70"/>
              <p:cNvSpPr txBox="1"/>
              <p:nvPr/>
            </p:nvSpPr>
            <p:spPr>
              <a:xfrm>
                <a:off x="1698091" y="335835"/>
                <a:ext cx="545448" cy="369332"/>
              </a:xfrm>
              <a:prstGeom prst="rect">
                <a:avLst/>
              </a:prstGeom>
              <a:noFill/>
            </p:spPr>
            <p:txBody>
              <a:bodyPr wrap="none" rtlCol="0">
                <a:spAutoFit/>
              </a:bodyPr>
              <a:lstStyle/>
              <a:p>
                <a:pPr defTabSz="685800">
                  <a:defRPr/>
                </a:pPr>
                <a:r>
                  <a:rPr lang="en-US" sz="1200" dirty="0">
                    <a:solidFill>
                      <a:prstClr val="black"/>
                    </a:solidFill>
                    <a:latin typeface="Calibri"/>
                  </a:rPr>
                  <a:t>BIO</a:t>
                </a:r>
              </a:p>
            </p:txBody>
          </p:sp>
          <p:sp>
            <p:nvSpPr>
              <p:cNvPr id="72" name="TextBox 71"/>
              <p:cNvSpPr txBox="1"/>
              <p:nvPr/>
            </p:nvSpPr>
            <p:spPr>
              <a:xfrm>
                <a:off x="1231934" y="823996"/>
                <a:ext cx="601019" cy="369332"/>
              </a:xfrm>
              <a:prstGeom prst="rect">
                <a:avLst/>
              </a:prstGeom>
              <a:noFill/>
            </p:spPr>
            <p:txBody>
              <a:bodyPr wrap="none" rtlCol="0">
                <a:spAutoFit/>
              </a:bodyPr>
              <a:lstStyle/>
              <a:p>
                <a:pPr defTabSz="685800">
                  <a:defRPr/>
                </a:pPr>
                <a:r>
                  <a:rPr lang="en-US" sz="1200" dirty="0">
                    <a:solidFill>
                      <a:prstClr val="black"/>
                    </a:solidFill>
                    <a:latin typeface="Calibri"/>
                  </a:rPr>
                  <a:t>CISE</a:t>
                </a:r>
              </a:p>
            </p:txBody>
          </p:sp>
          <p:sp>
            <p:nvSpPr>
              <p:cNvPr id="94" name="TextBox 93"/>
              <p:cNvSpPr txBox="1"/>
              <p:nvPr/>
            </p:nvSpPr>
            <p:spPr>
              <a:xfrm>
                <a:off x="332128" y="1958301"/>
                <a:ext cx="609568" cy="369332"/>
              </a:xfrm>
              <a:prstGeom prst="rect">
                <a:avLst/>
              </a:prstGeom>
              <a:noFill/>
            </p:spPr>
            <p:txBody>
              <a:bodyPr wrap="none" rtlCol="0">
                <a:spAutoFit/>
              </a:bodyPr>
              <a:lstStyle/>
              <a:p>
                <a:pPr defTabSz="685800">
                  <a:defRPr/>
                </a:pPr>
                <a:r>
                  <a:rPr lang="en-US" sz="1200" dirty="0">
                    <a:solidFill>
                      <a:prstClr val="black"/>
                    </a:solidFill>
                    <a:latin typeface="Calibri"/>
                  </a:rPr>
                  <a:t>ENG</a:t>
                </a:r>
              </a:p>
            </p:txBody>
          </p:sp>
          <p:sp>
            <p:nvSpPr>
              <p:cNvPr id="96" name="TextBox 95"/>
              <p:cNvSpPr txBox="1"/>
              <p:nvPr/>
            </p:nvSpPr>
            <p:spPr>
              <a:xfrm>
                <a:off x="711332" y="1321562"/>
                <a:ext cx="586059" cy="369332"/>
              </a:xfrm>
              <a:prstGeom prst="rect">
                <a:avLst/>
              </a:prstGeom>
              <a:noFill/>
            </p:spPr>
            <p:txBody>
              <a:bodyPr wrap="none" rtlCol="0">
                <a:spAutoFit/>
              </a:bodyPr>
              <a:lstStyle/>
              <a:p>
                <a:pPr defTabSz="685800">
                  <a:defRPr/>
                </a:pPr>
                <a:r>
                  <a:rPr lang="en-US" sz="1200" dirty="0">
                    <a:solidFill>
                      <a:prstClr val="black"/>
                    </a:solidFill>
                    <a:latin typeface="Calibri"/>
                  </a:rPr>
                  <a:t>EHR</a:t>
                </a:r>
              </a:p>
            </p:txBody>
          </p:sp>
          <p:sp>
            <p:nvSpPr>
              <p:cNvPr id="97" name="TextBox 96"/>
              <p:cNvSpPr txBox="1"/>
              <p:nvPr/>
            </p:nvSpPr>
            <p:spPr>
              <a:xfrm>
                <a:off x="-26735" y="2844537"/>
                <a:ext cx="610765" cy="369332"/>
              </a:xfrm>
              <a:prstGeom prst="rect">
                <a:avLst/>
              </a:prstGeom>
              <a:noFill/>
            </p:spPr>
            <p:txBody>
              <a:bodyPr wrap="none" rtlCol="0">
                <a:spAutoFit/>
              </a:bodyPr>
              <a:lstStyle/>
              <a:p>
                <a:pPr defTabSz="685800">
                  <a:defRPr/>
                </a:pPr>
                <a:r>
                  <a:rPr lang="en-US" sz="1200">
                    <a:solidFill>
                      <a:prstClr val="black"/>
                    </a:solidFill>
                    <a:latin typeface="Calibri"/>
                  </a:rPr>
                  <a:t>GEO</a:t>
                </a:r>
                <a:endParaRPr lang="en-US" sz="1200" dirty="0">
                  <a:solidFill>
                    <a:prstClr val="black"/>
                  </a:solidFill>
                  <a:latin typeface="Calibri"/>
                </a:endParaRPr>
              </a:p>
            </p:txBody>
          </p:sp>
          <p:sp>
            <p:nvSpPr>
              <p:cNvPr id="98" name="TextBox 97"/>
              <p:cNvSpPr txBox="1"/>
              <p:nvPr/>
            </p:nvSpPr>
            <p:spPr>
              <a:xfrm>
                <a:off x="366401" y="3832703"/>
                <a:ext cx="622392" cy="369332"/>
              </a:xfrm>
              <a:prstGeom prst="rect">
                <a:avLst/>
              </a:prstGeom>
              <a:noFill/>
            </p:spPr>
            <p:txBody>
              <a:bodyPr wrap="none" rtlCol="0">
                <a:spAutoFit/>
              </a:bodyPr>
              <a:lstStyle/>
              <a:p>
                <a:pPr defTabSz="685800">
                  <a:defRPr/>
                </a:pPr>
                <a:r>
                  <a:rPr lang="en-US" sz="1200">
                    <a:solidFill>
                      <a:prstClr val="black"/>
                    </a:solidFill>
                    <a:latin typeface="Calibri"/>
                  </a:rPr>
                  <a:t>MPS</a:t>
                </a:r>
                <a:endParaRPr lang="en-US" sz="1200" dirty="0">
                  <a:solidFill>
                    <a:prstClr val="black"/>
                  </a:solidFill>
                  <a:latin typeface="Calibri"/>
                </a:endParaRPr>
              </a:p>
            </p:txBody>
          </p:sp>
          <p:sp>
            <p:nvSpPr>
              <p:cNvPr id="99" name="TextBox 98"/>
              <p:cNvSpPr txBox="1"/>
              <p:nvPr/>
            </p:nvSpPr>
            <p:spPr>
              <a:xfrm>
                <a:off x="691401" y="4269858"/>
                <a:ext cx="551861" cy="369332"/>
              </a:xfrm>
              <a:prstGeom prst="rect">
                <a:avLst/>
              </a:prstGeom>
              <a:noFill/>
            </p:spPr>
            <p:txBody>
              <a:bodyPr wrap="none" rtlCol="0">
                <a:spAutoFit/>
              </a:bodyPr>
              <a:lstStyle/>
              <a:p>
                <a:pPr defTabSz="685800">
                  <a:defRPr/>
                </a:pPr>
                <a:r>
                  <a:rPr lang="en-US" sz="1200">
                    <a:solidFill>
                      <a:prstClr val="black"/>
                    </a:solidFill>
                    <a:latin typeface="Calibri"/>
                  </a:rPr>
                  <a:t>SBE</a:t>
                </a:r>
                <a:endParaRPr lang="en-US" sz="1200" dirty="0">
                  <a:solidFill>
                    <a:prstClr val="black"/>
                  </a:solidFill>
                  <a:latin typeface="Calibri"/>
                </a:endParaRPr>
              </a:p>
            </p:txBody>
          </p:sp>
          <p:sp>
            <p:nvSpPr>
              <p:cNvPr id="100" name="TextBox 99"/>
              <p:cNvSpPr txBox="1"/>
              <p:nvPr/>
            </p:nvSpPr>
            <p:spPr>
              <a:xfrm>
                <a:off x="1289953" y="4787422"/>
                <a:ext cx="553997" cy="369332"/>
              </a:xfrm>
              <a:prstGeom prst="rect">
                <a:avLst/>
              </a:prstGeom>
              <a:noFill/>
            </p:spPr>
            <p:txBody>
              <a:bodyPr wrap="none" rtlCol="0">
                <a:spAutoFit/>
              </a:bodyPr>
              <a:lstStyle/>
              <a:p>
                <a:pPr defTabSz="685800">
                  <a:defRPr/>
                </a:pPr>
                <a:r>
                  <a:rPr lang="en-US" sz="1200">
                    <a:solidFill>
                      <a:prstClr val="black"/>
                    </a:solidFill>
                    <a:latin typeface="Calibri"/>
                  </a:rPr>
                  <a:t>OIA</a:t>
                </a:r>
                <a:endParaRPr lang="en-US" sz="1200" dirty="0">
                  <a:solidFill>
                    <a:prstClr val="black"/>
                  </a:solidFill>
                  <a:latin typeface="Calibri"/>
                </a:endParaRPr>
              </a:p>
            </p:txBody>
          </p:sp>
          <p:sp>
            <p:nvSpPr>
              <p:cNvPr id="101" name="TextBox 100"/>
              <p:cNvSpPr txBox="1"/>
              <p:nvPr/>
            </p:nvSpPr>
            <p:spPr>
              <a:xfrm>
                <a:off x="1632731" y="5281322"/>
                <a:ext cx="628805" cy="369332"/>
              </a:xfrm>
              <a:prstGeom prst="rect">
                <a:avLst/>
              </a:prstGeom>
              <a:noFill/>
            </p:spPr>
            <p:txBody>
              <a:bodyPr wrap="none" rtlCol="0">
                <a:spAutoFit/>
              </a:bodyPr>
              <a:lstStyle/>
              <a:p>
                <a:pPr defTabSz="685800">
                  <a:defRPr/>
                </a:pPr>
                <a:r>
                  <a:rPr lang="en-US" sz="1200">
                    <a:solidFill>
                      <a:prstClr val="black"/>
                    </a:solidFill>
                    <a:latin typeface="Calibri"/>
                  </a:rPr>
                  <a:t>OISE</a:t>
                </a:r>
                <a:endParaRPr lang="en-US" sz="1200" dirty="0">
                  <a:solidFill>
                    <a:prstClr val="black"/>
                  </a:solidFill>
                  <a:latin typeface="Calibri"/>
                </a:endParaRPr>
              </a:p>
            </p:txBody>
          </p:sp>
          <p:grpSp>
            <p:nvGrpSpPr>
              <p:cNvPr id="102" name="Group 101"/>
              <p:cNvGrpSpPr/>
              <p:nvPr/>
            </p:nvGrpSpPr>
            <p:grpSpPr>
              <a:xfrm flipH="1">
                <a:off x="1307031" y="933313"/>
                <a:ext cx="4710140" cy="4118653"/>
                <a:chOff x="6106643" y="765903"/>
                <a:chExt cx="4710140" cy="4118653"/>
              </a:xfrm>
            </p:grpSpPr>
            <p:cxnSp>
              <p:nvCxnSpPr>
                <p:cNvPr id="112" name="Straight Connector 111"/>
                <p:cNvCxnSpPr/>
                <p:nvPr/>
              </p:nvCxnSpPr>
              <p:spPr>
                <a:xfrm flipH="1">
                  <a:off x="6106643" y="765903"/>
                  <a:ext cx="3072236" cy="2250455"/>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flipH="1">
                  <a:off x="6107459" y="1775916"/>
                  <a:ext cx="3917828" cy="1229909"/>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flipH="1">
                  <a:off x="6128290" y="2088756"/>
                  <a:ext cx="4278502" cy="916044"/>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H="1">
                  <a:off x="6107459" y="2859496"/>
                  <a:ext cx="4709324" cy="14633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H="1" flipV="1">
                  <a:off x="6107459" y="3005826"/>
                  <a:ext cx="3906399" cy="687167"/>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H="1" flipV="1">
                  <a:off x="6106643" y="3016359"/>
                  <a:ext cx="3474317" cy="1141729"/>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flipH="1" flipV="1">
                  <a:off x="6116861" y="3015333"/>
                  <a:ext cx="3049010" cy="186922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H="1" flipV="1">
                  <a:off x="6128290" y="3016359"/>
                  <a:ext cx="4318350" cy="284064"/>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H="1">
                  <a:off x="6128290" y="1282375"/>
                  <a:ext cx="3480495" cy="1722425"/>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pic>
            <p:nvPicPr>
              <p:cNvPr id="103" name="Picture 102"/>
              <p:cNvPicPr>
                <a:picLocks noChangeAspect="1"/>
              </p:cNvPicPr>
              <p:nvPr/>
            </p:nvPicPr>
            <p:blipFill rotWithShape="1">
              <a:blip r:embed="rId14" cstate="print">
                <a:extLst>
                  <a:ext uri="{28A0092B-C50C-407E-A947-70E740481C1C}">
                    <a14:useLocalDpi xmlns:a14="http://schemas.microsoft.com/office/drawing/2010/main" val="0"/>
                  </a:ext>
                </a:extLst>
              </a:blip>
              <a:srcRect r="31929"/>
              <a:stretch/>
            </p:blipFill>
            <p:spPr>
              <a:xfrm>
                <a:off x="1767999" y="930139"/>
                <a:ext cx="943656" cy="926839"/>
              </a:xfrm>
              <a:prstGeom prst="rect">
                <a:avLst/>
              </a:prstGeom>
            </p:spPr>
          </p:pic>
          <p:pic>
            <p:nvPicPr>
              <p:cNvPr id="104" name="Picture 103"/>
              <p:cNvPicPr>
                <a:picLocks noChangeAspect="1"/>
              </p:cNvPicPr>
              <p:nvPr/>
            </p:nvPicPr>
            <p:blipFill rotWithShape="1">
              <a:blip r:embed="rId15" cstate="print">
                <a:extLst>
                  <a:ext uri="{28A0092B-C50C-407E-A947-70E740481C1C}">
                    <a14:useLocalDpi xmlns:a14="http://schemas.microsoft.com/office/drawing/2010/main" val="0"/>
                  </a:ext>
                </a:extLst>
              </a:blip>
              <a:srcRect l="15484" r="18030"/>
              <a:stretch/>
            </p:blipFill>
            <p:spPr>
              <a:xfrm>
                <a:off x="1220701" y="1436481"/>
                <a:ext cx="896456" cy="884317"/>
              </a:xfrm>
              <a:prstGeom prst="rect">
                <a:avLst/>
              </a:prstGeom>
            </p:spPr>
          </p:pic>
          <p:pic>
            <p:nvPicPr>
              <p:cNvPr id="105" name="Picture 104"/>
              <p:cNvPicPr>
                <a:picLocks noChangeAspect="1"/>
              </p:cNvPicPr>
              <p:nvPr/>
            </p:nvPicPr>
            <p:blipFill rotWithShape="1">
              <a:blip r:embed="rId16" cstate="print">
                <a:extLst>
                  <a:ext uri="{28A0092B-C50C-407E-A947-70E740481C1C}">
                    <a14:useLocalDpi xmlns:a14="http://schemas.microsoft.com/office/drawing/2010/main" val="0"/>
                  </a:ext>
                </a:extLst>
              </a:blip>
              <a:srcRect l="10325" r="17949"/>
              <a:stretch/>
            </p:blipFill>
            <p:spPr>
              <a:xfrm>
                <a:off x="843669" y="2038407"/>
                <a:ext cx="946785" cy="918229"/>
              </a:xfrm>
              <a:prstGeom prst="rect">
                <a:avLst/>
              </a:prstGeom>
            </p:spPr>
          </p:pic>
          <p:pic>
            <p:nvPicPr>
              <p:cNvPr id="106" name="Picture 105"/>
              <p:cNvPicPr>
                <a:picLocks noChangeAspect="1"/>
              </p:cNvPicPr>
              <p:nvPr/>
            </p:nvPicPr>
            <p:blipFill rotWithShape="1">
              <a:blip r:embed="rId17">
                <a:extLst>
                  <a:ext uri="{28A0092B-C50C-407E-A947-70E740481C1C}">
                    <a14:useLocalDpi xmlns:a14="http://schemas.microsoft.com/office/drawing/2010/main" val="0"/>
                  </a:ext>
                </a:extLst>
              </a:blip>
              <a:srcRect l="39252" r="4103"/>
              <a:stretch/>
            </p:blipFill>
            <p:spPr>
              <a:xfrm>
                <a:off x="511420" y="2541918"/>
                <a:ext cx="966691" cy="969564"/>
              </a:xfrm>
              <a:prstGeom prst="rect">
                <a:avLst/>
              </a:prstGeom>
            </p:spPr>
          </p:pic>
          <p:pic>
            <p:nvPicPr>
              <p:cNvPr id="108" name="Picture 107"/>
              <p:cNvPicPr>
                <a:picLocks noChangeAspect="1"/>
              </p:cNvPicPr>
              <p:nvPr/>
            </p:nvPicPr>
            <p:blipFill rotWithShape="1">
              <a:blip r:embed="rId18" cstate="print">
                <a:extLst>
                  <a:ext uri="{28A0092B-C50C-407E-A947-70E740481C1C}">
                    <a14:useLocalDpi xmlns:a14="http://schemas.microsoft.com/office/drawing/2010/main" val="0"/>
                  </a:ext>
                </a:extLst>
              </a:blip>
              <a:srcRect l="20796" r="7701"/>
              <a:stretch/>
            </p:blipFill>
            <p:spPr>
              <a:xfrm>
                <a:off x="883663" y="3193961"/>
                <a:ext cx="919141" cy="900026"/>
              </a:xfrm>
              <a:prstGeom prst="rect">
                <a:avLst/>
              </a:prstGeom>
            </p:spPr>
          </p:pic>
          <p:pic>
            <p:nvPicPr>
              <p:cNvPr id="109" name="Picture 108"/>
              <p:cNvPicPr>
                <a:picLocks noChangeAspect="1"/>
              </p:cNvPicPr>
              <p:nvPr/>
            </p:nvPicPr>
            <p:blipFill rotWithShape="1">
              <a:blip r:embed="rId19" cstate="print">
                <a:extLst>
                  <a:ext uri="{28A0092B-C50C-407E-A947-70E740481C1C}">
                    <a14:useLocalDpi xmlns:a14="http://schemas.microsoft.com/office/drawing/2010/main" val="0"/>
                  </a:ext>
                </a:extLst>
              </a:blip>
              <a:srcRect l="23531" r="7512"/>
              <a:stretch/>
            </p:blipFill>
            <p:spPr>
              <a:xfrm>
                <a:off x="1224271" y="3680331"/>
                <a:ext cx="896966" cy="879603"/>
              </a:xfrm>
              <a:prstGeom prst="rect">
                <a:avLst/>
              </a:prstGeom>
            </p:spPr>
          </p:pic>
          <p:pic>
            <p:nvPicPr>
              <p:cNvPr id="110" name="Picture 109"/>
              <p:cNvPicPr>
                <a:picLocks noChangeAspect="1"/>
              </p:cNvPicPr>
              <p:nvPr/>
            </p:nvPicPr>
            <p:blipFill rotWithShape="1">
              <a:blip r:embed="rId20" cstate="print">
                <a:extLst>
                  <a:ext uri="{28A0092B-C50C-407E-A947-70E740481C1C}">
                    <a14:useLocalDpi xmlns:a14="http://schemas.microsoft.com/office/drawing/2010/main" val="0"/>
                  </a:ext>
                </a:extLst>
              </a:blip>
              <a:srcRect l="25353" r="6082"/>
              <a:stretch/>
            </p:blipFill>
            <p:spPr>
              <a:xfrm>
                <a:off x="1780793" y="4139976"/>
                <a:ext cx="917442" cy="893737"/>
              </a:xfrm>
              <a:prstGeom prst="rect">
                <a:avLst/>
              </a:prstGeom>
            </p:spPr>
          </p:pic>
          <p:pic>
            <p:nvPicPr>
              <p:cNvPr id="111" name="Picture 110"/>
              <p:cNvPicPr>
                <a:picLocks noChangeAspect="1"/>
              </p:cNvPicPr>
              <p:nvPr/>
            </p:nvPicPr>
            <p:blipFill rotWithShape="1">
              <a:blip r:embed="rId21" cstate="print">
                <a:extLst>
                  <a:ext uri="{28A0092B-C50C-407E-A947-70E740481C1C}">
                    <a14:useLocalDpi xmlns:a14="http://schemas.microsoft.com/office/drawing/2010/main" val="0"/>
                  </a:ext>
                </a:extLst>
              </a:blip>
              <a:srcRect l="11248" r="20782"/>
              <a:stretch/>
            </p:blipFill>
            <p:spPr>
              <a:xfrm>
                <a:off x="2198446" y="4623549"/>
                <a:ext cx="921076" cy="902138"/>
              </a:xfrm>
              <a:prstGeom prst="rect">
                <a:avLst/>
              </a:prstGeom>
            </p:spPr>
          </p:pic>
        </p:grpSp>
      </p:grpSp>
      <p:pic>
        <p:nvPicPr>
          <p:cNvPr id="4" name="Picture 3" descr="harnessing_data_figure_11_2_16.pptx"/>
          <p:cNvPicPr>
            <a:picLocks noChangeAspect="1"/>
          </p:cNvPicPr>
          <p:nvPr/>
        </p:nvPicPr>
        <p:blipFill>
          <a:blip r:embed="rId22" cstate="print">
            <a:alphaModFix amt="83000"/>
            <a:extLst>
              <a:ext uri="{28A0092B-C50C-407E-A947-70E740481C1C}">
                <a14:useLocalDpi xmlns:a14="http://schemas.microsoft.com/office/drawing/2010/main" val="0"/>
              </a:ext>
            </a:extLst>
          </a:blip>
          <a:stretch>
            <a:fillRect/>
          </a:stretch>
        </p:blipFill>
        <p:spPr>
          <a:xfrm>
            <a:off x="3867305" y="1558084"/>
            <a:ext cx="4524248" cy="3248716"/>
          </a:xfrm>
          <a:prstGeom prst="rect">
            <a:avLst/>
          </a:prstGeom>
          <a:effectLst/>
        </p:spPr>
      </p:pic>
      <p:sp>
        <p:nvSpPr>
          <p:cNvPr id="3" name="Slide Number Placeholder 2"/>
          <p:cNvSpPr>
            <a:spLocks noGrp="1"/>
          </p:cNvSpPr>
          <p:nvPr>
            <p:ph type="sldNum" sz="quarter" idx="12"/>
          </p:nvPr>
        </p:nvSpPr>
        <p:spPr/>
        <p:txBody>
          <a:bodyPr/>
          <a:lstStyle/>
          <a:p>
            <a:fld id="{A0D1C26B-A11B-4116-AAA9-89F6A9AF4DC6}" type="slidenum">
              <a:rPr lang="en-US" smtClean="0"/>
              <a:t>17</a:t>
            </a:fld>
            <a:endParaRPr lang="en-US"/>
          </a:p>
        </p:txBody>
      </p:sp>
    </p:spTree>
    <p:extLst>
      <p:ext uri="{BB962C8B-B14F-4D97-AF65-F5344CB8AC3E}">
        <p14:creationId xmlns:p14="http://schemas.microsoft.com/office/powerpoint/2010/main" val="339395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nodeType="afterEffect">
                                  <p:stCondLst>
                                    <p:cond delay="0"/>
                                  </p:stCondLst>
                                  <p:childTnLst>
                                    <p:animScale>
                                      <p:cBhvr>
                                        <p:cTn id="6" dur="2000" fill="hold"/>
                                        <p:tgtEl>
                                          <p:spTgt spid="4"/>
                                        </p:tgtEl>
                                      </p:cBhvr>
                                      <p:by x="75000" y="75000"/>
                                    </p:animScale>
                                  </p:childTnLst>
                                </p:cTn>
                              </p:par>
                              <p:par>
                                <p:cTn id="7" presetID="0" presetClass="path" presetSubtype="0" accel="50000" decel="50000" fill="hold" nodeType="withEffect">
                                  <p:stCondLst>
                                    <p:cond delay="0"/>
                                  </p:stCondLst>
                                  <p:childTnLst>
                                    <p:animMotion origin="layout" path="M 4.16667E-6 -3.33333E-6 L 0.00026 0.07014 " pathEditMode="relative" rAng="0" ptsTypes="AA">
                                      <p:cBhvr>
                                        <p:cTn id="8" dur="2000" fill="hold"/>
                                        <p:tgtEl>
                                          <p:spTgt spid="4"/>
                                        </p:tgtEl>
                                        <p:attrNameLst>
                                          <p:attrName>ppt_x</p:attrName>
                                          <p:attrName>ppt_y</p:attrName>
                                        </p:attrNameLst>
                                      </p:cBhvr>
                                      <p:rCtr x="13" y="3495"/>
                                    </p:animMotion>
                                  </p:childTnLst>
                                </p:cTn>
                              </p:par>
                            </p:childTnLst>
                          </p:cTn>
                        </p:par>
                        <p:par>
                          <p:cTn id="9" fill="hold">
                            <p:stCondLst>
                              <p:cond delay="2000"/>
                            </p:stCondLst>
                            <p:childTnLst>
                              <p:par>
                                <p:cTn id="10" presetID="2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2000"/>
                                        <p:tgtEl>
                                          <p:spTgt spid="6"/>
                                        </p:tgtEl>
                                      </p:cBhvr>
                                    </p:animEffect>
                                  </p:childTnLst>
                                </p:cTn>
                              </p:par>
                            </p:childTnLst>
                          </p:cTn>
                        </p:par>
                        <p:par>
                          <p:cTn id="13" fill="hold">
                            <p:stCondLst>
                              <p:cond delay="4000"/>
                            </p:stCondLst>
                            <p:childTnLst>
                              <p:par>
                                <p:cTn id="14" presetID="2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217" y="46584"/>
            <a:ext cx="8299984" cy="1057630"/>
          </a:xfrm>
        </p:spPr>
        <p:txBody>
          <a:bodyPr>
            <a:normAutofit fontScale="90000"/>
          </a:bodyPr>
          <a:lstStyle/>
          <a:p>
            <a:pPr algn="ctr"/>
            <a:r>
              <a:rPr lang="en-US" sz="4000" b="1" dirty="0">
                <a:solidFill>
                  <a:srgbClr val="00B050"/>
                </a:solidFill>
              </a:rPr>
              <a:t>Next Generation Power Systems</a:t>
            </a:r>
            <a:br>
              <a:rPr lang="en-US" dirty="0">
                <a:solidFill>
                  <a:srgbClr val="00B050"/>
                </a:solidFill>
              </a:rPr>
            </a:br>
            <a:r>
              <a:rPr lang="en-US" sz="2700" i="1" dirty="0">
                <a:solidFill>
                  <a:srgbClr val="00B050"/>
                </a:solidFill>
              </a:rPr>
              <a:t>Digital Grid</a:t>
            </a:r>
            <a:endParaRPr lang="en-US" sz="2700" i="1" dirty="0"/>
          </a:p>
        </p:txBody>
      </p:sp>
      <p:sp>
        <p:nvSpPr>
          <p:cNvPr id="3" name="Content Placeholder 2"/>
          <p:cNvSpPr>
            <a:spLocks noGrp="1"/>
          </p:cNvSpPr>
          <p:nvPr>
            <p:ph idx="1"/>
          </p:nvPr>
        </p:nvSpPr>
        <p:spPr>
          <a:xfrm>
            <a:off x="0" y="1095211"/>
            <a:ext cx="9753600" cy="4325779"/>
          </a:xfrm>
        </p:spPr>
        <p:txBody>
          <a:bodyPr>
            <a:noAutofit/>
          </a:bodyPr>
          <a:lstStyle/>
          <a:p>
            <a:pPr lvl="1"/>
            <a:r>
              <a:rPr lang="en-US" sz="2600" dirty="0">
                <a:solidFill>
                  <a:schemeClr val="tx1"/>
                </a:solidFill>
              </a:rPr>
              <a:t>Rise of </a:t>
            </a:r>
            <a:r>
              <a:rPr lang="en-US" sz="2600" b="1" dirty="0">
                <a:solidFill>
                  <a:srgbClr val="C00000"/>
                </a:solidFill>
              </a:rPr>
              <a:t>distributed generation </a:t>
            </a:r>
            <a:r>
              <a:rPr lang="en-US" sz="2600" dirty="0">
                <a:solidFill>
                  <a:schemeClr val="tx1"/>
                </a:solidFill>
              </a:rPr>
              <a:t>(DG) and microgrids</a:t>
            </a:r>
          </a:p>
          <a:p>
            <a:pPr lvl="1"/>
            <a:r>
              <a:rPr lang="en-US" sz="2600" dirty="0">
                <a:solidFill>
                  <a:schemeClr val="tx1"/>
                </a:solidFill>
              </a:rPr>
              <a:t>Increasing penetration of </a:t>
            </a:r>
            <a:r>
              <a:rPr lang="en-US" sz="2600" b="1" dirty="0">
                <a:solidFill>
                  <a:srgbClr val="C00000"/>
                </a:solidFill>
              </a:rPr>
              <a:t>renewable resources</a:t>
            </a:r>
            <a:r>
              <a:rPr lang="en-US" sz="2600" dirty="0">
                <a:solidFill>
                  <a:srgbClr val="C00000"/>
                </a:solidFill>
              </a:rPr>
              <a:t> </a:t>
            </a:r>
            <a:r>
              <a:rPr lang="en-US" sz="2600" dirty="0">
                <a:solidFill>
                  <a:schemeClr val="tx1"/>
                </a:solidFill>
              </a:rPr>
              <a:t>(wind and solar</a:t>
            </a:r>
          </a:p>
          <a:p>
            <a:pPr lvl="1"/>
            <a:r>
              <a:rPr lang="en-US" sz="2600" dirty="0">
                <a:solidFill>
                  <a:schemeClr val="tx1"/>
                </a:solidFill>
              </a:rPr>
              <a:t>Changing demand profiles and </a:t>
            </a:r>
            <a:r>
              <a:rPr lang="en-US" sz="2600" b="1" dirty="0">
                <a:solidFill>
                  <a:srgbClr val="C00000"/>
                </a:solidFill>
              </a:rPr>
              <a:t>consumer expectations</a:t>
            </a:r>
          </a:p>
          <a:p>
            <a:pPr lvl="1"/>
            <a:r>
              <a:rPr lang="en-US" sz="2600" dirty="0">
                <a:solidFill>
                  <a:schemeClr val="tx1"/>
                </a:solidFill>
              </a:rPr>
              <a:t>Need for </a:t>
            </a:r>
            <a:r>
              <a:rPr lang="en-US" sz="2600" b="1" dirty="0">
                <a:solidFill>
                  <a:srgbClr val="C00000"/>
                </a:solidFill>
              </a:rPr>
              <a:t>resilient grid </a:t>
            </a:r>
            <a:r>
              <a:rPr lang="en-US" sz="2600" dirty="0">
                <a:solidFill>
                  <a:schemeClr val="tx1"/>
                </a:solidFill>
              </a:rPr>
              <a:t>operation in the face of natural and man-made disasters</a:t>
            </a:r>
          </a:p>
          <a:p>
            <a:pPr lvl="1"/>
            <a:r>
              <a:rPr lang="en-US" sz="2600" dirty="0">
                <a:solidFill>
                  <a:schemeClr val="tx1"/>
                </a:solidFill>
              </a:rPr>
              <a:t>Extensive deployment of sensing, communications and </a:t>
            </a:r>
            <a:r>
              <a:rPr lang="en-US" sz="2600" b="1" dirty="0">
                <a:solidFill>
                  <a:srgbClr val="C00000"/>
                </a:solidFill>
              </a:rPr>
              <a:t>information technologies</a:t>
            </a:r>
          </a:p>
          <a:p>
            <a:pPr lvl="1"/>
            <a:r>
              <a:rPr lang="en-US" sz="2600" b="1" dirty="0">
                <a:solidFill>
                  <a:srgbClr val="C00000"/>
                </a:solidFill>
              </a:rPr>
              <a:t>Massive data </a:t>
            </a:r>
            <a:r>
              <a:rPr lang="en-US" sz="2600" dirty="0">
                <a:solidFill>
                  <a:schemeClr val="tx1"/>
                </a:solidFill>
              </a:rPr>
              <a:t>and real-time decisions</a:t>
            </a:r>
          </a:p>
          <a:p>
            <a:pPr lvl="1"/>
            <a:r>
              <a:rPr lang="en-US" sz="2600" b="1" dirty="0">
                <a:solidFill>
                  <a:srgbClr val="C00000"/>
                </a:solidFill>
              </a:rPr>
              <a:t>Cybersecurity</a:t>
            </a:r>
            <a:r>
              <a:rPr lang="en-US" sz="2600" dirty="0">
                <a:solidFill>
                  <a:schemeClr val="tx1"/>
                </a:solidFill>
              </a:rPr>
              <a:t> of power grid</a:t>
            </a:r>
          </a:p>
          <a:p>
            <a:pPr lvl="1"/>
            <a:r>
              <a:rPr lang="en-US" sz="2600" b="1" dirty="0">
                <a:solidFill>
                  <a:schemeClr val="tx1"/>
                </a:solidFill>
              </a:rPr>
              <a:t>Integration of </a:t>
            </a:r>
            <a:r>
              <a:rPr lang="en-US" sz="2600" b="1" dirty="0">
                <a:solidFill>
                  <a:srgbClr val="00B0F0"/>
                </a:solidFill>
              </a:rPr>
              <a:t>power electronics </a:t>
            </a:r>
            <a:r>
              <a:rPr lang="en-US" sz="2600" b="1" dirty="0">
                <a:solidFill>
                  <a:schemeClr val="tx1"/>
                </a:solidFill>
              </a:rPr>
              <a:t>for power system operations</a:t>
            </a:r>
          </a:p>
        </p:txBody>
      </p:sp>
      <p:cxnSp>
        <p:nvCxnSpPr>
          <p:cNvPr id="4" name="Straight Connector 3"/>
          <p:cNvCxnSpPr/>
          <p:nvPr/>
        </p:nvCxnSpPr>
        <p:spPr>
          <a:xfrm>
            <a:off x="1014743" y="1104214"/>
            <a:ext cx="784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4F652D8-F4FA-4729-A5E3-93958ECFE5C4}"/>
              </a:ext>
            </a:extLst>
          </p:cNvPr>
          <p:cNvPicPr>
            <a:picLocks noChangeAspect="1"/>
          </p:cNvPicPr>
          <p:nvPr/>
        </p:nvPicPr>
        <p:blipFill>
          <a:blip r:embed="rId2"/>
          <a:stretch>
            <a:fillRect/>
          </a:stretch>
        </p:blipFill>
        <p:spPr>
          <a:xfrm>
            <a:off x="9626418" y="572950"/>
            <a:ext cx="2379718" cy="2371426"/>
          </a:xfrm>
          <a:prstGeom prst="rect">
            <a:avLst/>
          </a:prstGeom>
          <a:ln w="22225">
            <a:solidFill>
              <a:schemeClr val="tx1"/>
            </a:solidFill>
          </a:ln>
        </p:spPr>
      </p:pic>
    </p:spTree>
    <p:extLst>
      <p:ext uri="{BB962C8B-B14F-4D97-AF65-F5344CB8AC3E}">
        <p14:creationId xmlns:p14="http://schemas.microsoft.com/office/powerpoint/2010/main" val="4274756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D4BAB-30CA-4E5A-B76C-634AE6AD0B07}"/>
              </a:ext>
            </a:extLst>
          </p:cNvPr>
          <p:cNvSpPr>
            <a:spLocks noGrp="1"/>
          </p:cNvSpPr>
          <p:nvPr>
            <p:ph type="title"/>
          </p:nvPr>
        </p:nvSpPr>
        <p:spPr>
          <a:xfrm>
            <a:off x="677334" y="292638"/>
            <a:ext cx="8596668" cy="682305"/>
          </a:xfrm>
        </p:spPr>
        <p:txBody>
          <a:bodyPr/>
          <a:lstStyle/>
          <a:p>
            <a:r>
              <a:rPr lang="en-US" b="1" dirty="0">
                <a:solidFill>
                  <a:srgbClr val="00B050"/>
                </a:solidFill>
              </a:rPr>
              <a:t>Workshop Goals</a:t>
            </a:r>
          </a:p>
        </p:txBody>
      </p:sp>
      <p:sp>
        <p:nvSpPr>
          <p:cNvPr id="3" name="Content Placeholder 2">
            <a:extLst>
              <a:ext uri="{FF2B5EF4-FFF2-40B4-BE49-F238E27FC236}">
                <a16:creationId xmlns:a16="http://schemas.microsoft.com/office/drawing/2014/main" id="{5BBD05B9-D94D-4801-A8D6-FF3ACC2C7DA6}"/>
              </a:ext>
            </a:extLst>
          </p:cNvPr>
          <p:cNvSpPr>
            <a:spLocks noGrp="1"/>
          </p:cNvSpPr>
          <p:nvPr>
            <p:ph idx="1"/>
          </p:nvPr>
        </p:nvSpPr>
        <p:spPr>
          <a:xfrm>
            <a:off x="677334" y="974943"/>
            <a:ext cx="9657903" cy="3880773"/>
          </a:xfrm>
        </p:spPr>
        <p:txBody>
          <a:bodyPr>
            <a:noAutofit/>
          </a:bodyPr>
          <a:lstStyle/>
          <a:p>
            <a:r>
              <a:rPr lang="en-US" sz="2400" dirty="0"/>
              <a:t>Bring experts from control systems, power electronics, and power systems together to </a:t>
            </a:r>
            <a:r>
              <a:rPr lang="en-US" sz="2400" b="1" dirty="0">
                <a:solidFill>
                  <a:srgbClr val="C00000"/>
                </a:solidFill>
              </a:rPr>
              <a:t>identify fundamental challenges for control of power electronics-enabled power systems, </a:t>
            </a:r>
          </a:p>
          <a:p>
            <a:r>
              <a:rPr lang="en-US" sz="2400" dirty="0"/>
              <a:t>Enhanced grid stability, autonomy, scalability, operability, reliability, security, and resiliency,</a:t>
            </a:r>
          </a:p>
          <a:p>
            <a:r>
              <a:rPr lang="en-US" sz="2400" b="1" dirty="0">
                <a:solidFill>
                  <a:srgbClr val="C00000"/>
                </a:solidFill>
              </a:rPr>
              <a:t>Strengthen collaborative efforts </a:t>
            </a:r>
            <a:r>
              <a:rPr lang="en-US" sz="2400" dirty="0"/>
              <a:t>to tackle the challenges identified,</a:t>
            </a:r>
          </a:p>
          <a:p>
            <a:r>
              <a:rPr lang="en-US" sz="2400" b="1" dirty="0">
                <a:solidFill>
                  <a:srgbClr val="C00000"/>
                </a:solidFill>
              </a:rPr>
              <a:t>Raise the awareness of funding agencies and policy-makers </a:t>
            </a:r>
            <a:r>
              <a:rPr lang="en-US" sz="2400" dirty="0"/>
              <a:t>to support and nurture research and educational activities to advance fundamental knowledge, enabling technologies, and workforce in this area,</a:t>
            </a:r>
          </a:p>
          <a:p>
            <a:r>
              <a:rPr lang="en-US" sz="2400" b="1" dirty="0">
                <a:solidFill>
                  <a:srgbClr val="C00000"/>
                </a:solidFill>
              </a:rPr>
              <a:t>A report </a:t>
            </a:r>
            <a:r>
              <a:rPr lang="en-US" sz="2400" dirty="0"/>
              <a:t>addressing identified issues to advance research on the subject </a:t>
            </a:r>
          </a:p>
        </p:txBody>
      </p:sp>
      <p:sp>
        <p:nvSpPr>
          <p:cNvPr id="4" name="Slide Number Placeholder 3">
            <a:extLst>
              <a:ext uri="{FF2B5EF4-FFF2-40B4-BE49-F238E27FC236}">
                <a16:creationId xmlns:a16="http://schemas.microsoft.com/office/drawing/2014/main" id="{DC426746-7A84-42E5-9866-819E867819B7}"/>
              </a:ext>
            </a:extLst>
          </p:cNvPr>
          <p:cNvSpPr>
            <a:spLocks noGrp="1"/>
          </p:cNvSpPr>
          <p:nvPr>
            <p:ph type="sldNum" sz="quarter" idx="12"/>
          </p:nvPr>
        </p:nvSpPr>
        <p:spPr/>
        <p:txBody>
          <a:bodyPr/>
          <a:lstStyle/>
          <a:p>
            <a:fld id="{D57F1E4F-1CFF-5643-939E-02111984F565}" type="slidenum">
              <a:rPr lang="en-US" smtClean="0">
                <a:solidFill>
                  <a:srgbClr val="4A66AC"/>
                </a:solidFill>
              </a:rPr>
              <a:pPr/>
              <a:t>19</a:t>
            </a:fld>
            <a:endParaRPr lang="en-US" dirty="0">
              <a:solidFill>
                <a:srgbClr val="4A66AC"/>
              </a:solidFill>
            </a:endParaRPr>
          </a:p>
        </p:txBody>
      </p:sp>
    </p:spTree>
    <p:extLst>
      <p:ext uri="{BB962C8B-B14F-4D97-AF65-F5344CB8AC3E}">
        <p14:creationId xmlns:p14="http://schemas.microsoft.com/office/powerpoint/2010/main" val="2470075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12800"/>
          </a:xfrm>
        </p:spPr>
        <p:txBody>
          <a:bodyPr>
            <a:normAutofit/>
          </a:bodyPr>
          <a:lstStyle/>
          <a:p>
            <a:r>
              <a:rPr lang="en-US" sz="4000" b="1" dirty="0">
                <a:solidFill>
                  <a:srgbClr val="00B050"/>
                </a:solidFill>
              </a:rPr>
              <a:t>Outline</a:t>
            </a:r>
          </a:p>
        </p:txBody>
      </p:sp>
      <p:sp>
        <p:nvSpPr>
          <p:cNvPr id="3" name="Content Placeholder 2"/>
          <p:cNvSpPr>
            <a:spLocks noGrp="1"/>
          </p:cNvSpPr>
          <p:nvPr>
            <p:ph idx="1"/>
          </p:nvPr>
        </p:nvSpPr>
        <p:spPr>
          <a:xfrm>
            <a:off x="677334" y="1717244"/>
            <a:ext cx="8596668" cy="3880773"/>
          </a:xfrm>
        </p:spPr>
        <p:txBody>
          <a:bodyPr>
            <a:normAutofit/>
          </a:bodyPr>
          <a:lstStyle/>
          <a:p>
            <a:r>
              <a:rPr lang="en-US" sz="2600" dirty="0"/>
              <a:t>Introduction – History and present status</a:t>
            </a:r>
          </a:p>
          <a:p>
            <a:r>
              <a:rPr lang="en-US" sz="2600" dirty="0"/>
              <a:t>ECCS Organization</a:t>
            </a:r>
          </a:p>
          <a:p>
            <a:r>
              <a:rPr lang="en-US" sz="2600" dirty="0"/>
              <a:t>EPCN Focus  </a:t>
            </a:r>
          </a:p>
          <a:p>
            <a:r>
              <a:rPr lang="en-US" sz="2600" dirty="0"/>
              <a:t>Multi-directorate Programs </a:t>
            </a:r>
          </a:p>
          <a:p>
            <a:r>
              <a:rPr lang="en-US" sz="2600" dirty="0"/>
              <a:t>NSF “10 Big Ideas”</a:t>
            </a:r>
          </a:p>
          <a:p>
            <a:r>
              <a:rPr lang="en-US" sz="2600" dirty="0"/>
              <a:t>Workshop Expectations</a:t>
            </a:r>
          </a:p>
          <a:p>
            <a:endParaRPr lang="en-US" sz="2600" dirty="0"/>
          </a:p>
          <a:p>
            <a:endParaRPr lang="en-US" dirty="0"/>
          </a:p>
        </p:txBody>
      </p:sp>
    </p:spTree>
    <p:extLst>
      <p:ext uri="{BB962C8B-B14F-4D97-AF65-F5344CB8AC3E}">
        <p14:creationId xmlns:p14="http://schemas.microsoft.com/office/powerpoint/2010/main" val="961112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8436" y="2286000"/>
            <a:ext cx="8229600" cy="1143000"/>
          </a:xfrm>
        </p:spPr>
        <p:txBody>
          <a:bodyPr/>
          <a:lstStyle/>
          <a:p>
            <a:r>
              <a:rPr lang="en-US" sz="5400" b="1" dirty="0">
                <a:solidFill>
                  <a:srgbClr val="00B050"/>
                </a:solidFill>
                <a:latin typeface="Arial" charset="0"/>
                <a:ea typeface="Arial" charset="0"/>
                <a:cs typeface="Arial" charset="0"/>
              </a:rPr>
              <a:t>Thank You !!!</a:t>
            </a:r>
          </a:p>
        </p:txBody>
      </p:sp>
      <p:sp>
        <p:nvSpPr>
          <p:cNvPr id="4" name="Slide Number Placeholder 3"/>
          <p:cNvSpPr>
            <a:spLocks noGrp="1"/>
          </p:cNvSpPr>
          <p:nvPr>
            <p:ph type="sldNum" sz="quarter" idx="12"/>
          </p:nvPr>
        </p:nvSpPr>
        <p:spPr/>
        <p:txBody>
          <a:bodyPr/>
          <a:lstStyle/>
          <a:p>
            <a:fld id="{9F2F5E10-5301-4EE6-90D2-A6C4A3F62BED}" type="slidenum">
              <a:rPr lang="en-US" smtClean="0">
                <a:solidFill>
                  <a:prstClr val="black">
                    <a:lumMod val="50000"/>
                    <a:lumOff val="50000"/>
                  </a:prstClr>
                </a:solidFill>
              </a:rPr>
              <a:pPr/>
              <a:t>20</a:t>
            </a:fld>
            <a:endParaRPr lang="en-US" dirty="0">
              <a:solidFill>
                <a:prstClr val="black">
                  <a:lumMod val="50000"/>
                  <a:lumOff val="50000"/>
                </a:prstClr>
              </a:solidFill>
            </a:endParaRPr>
          </a:p>
        </p:txBody>
      </p:sp>
      <p:sp>
        <p:nvSpPr>
          <p:cNvPr id="3" name="TextBox 2"/>
          <p:cNvSpPr txBox="1"/>
          <p:nvPr/>
        </p:nvSpPr>
        <p:spPr>
          <a:xfrm>
            <a:off x="1788381" y="3419812"/>
            <a:ext cx="6400799" cy="4093428"/>
          </a:xfrm>
          <a:prstGeom prst="rect">
            <a:avLst/>
          </a:prstGeom>
          <a:noFill/>
        </p:spPr>
        <p:txBody>
          <a:bodyPr wrap="square" rtlCol="0">
            <a:spAutoFit/>
          </a:bodyPr>
          <a:lstStyle/>
          <a:p>
            <a:pPr algn="ctr"/>
            <a:endParaRPr lang="en-US" sz="2800" b="1" dirty="0">
              <a:latin typeface="Times New Roman" panose="02020603050405020304" pitchFamily="18" charset="0"/>
              <a:cs typeface="Times New Roman" panose="02020603050405020304" pitchFamily="18" charset="0"/>
            </a:endParaRPr>
          </a:p>
          <a:p>
            <a:pPr algn="ctr"/>
            <a:endParaRPr lang="en-US" sz="2800" b="1" dirty="0">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Contact Information:</a:t>
            </a:r>
          </a:p>
          <a:p>
            <a:pPr algn="ctr"/>
            <a:r>
              <a:rPr lang="en-US" sz="2800" b="1" dirty="0">
                <a:latin typeface="Times New Roman" panose="02020603050405020304" pitchFamily="18" charset="0"/>
                <a:cs typeface="Times New Roman" panose="02020603050405020304" pitchFamily="18" charset="0"/>
              </a:rPr>
              <a:t>Email: </a:t>
            </a:r>
          </a:p>
          <a:p>
            <a:pPr algn="ctr"/>
            <a:r>
              <a:rPr lang="en-US" sz="2400" b="1" dirty="0">
                <a:latin typeface="Times New Roman" panose="02020603050405020304" pitchFamily="18" charset="0"/>
                <a:cs typeface="Times New Roman" panose="02020603050405020304" pitchFamily="18" charset="0"/>
                <a:hlinkClick r:id="rId3"/>
              </a:rPr>
              <a:t>apahwa@nsf.gov</a:t>
            </a:r>
            <a:endParaRPr lang="en-US" sz="2400" b="1"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hlinkClick r:id="rId4"/>
              </a:rPr>
              <a:t>akhaligh@nsf.gov</a:t>
            </a:r>
            <a:endParaRPr lang="en-US" sz="2400" b="1"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hlinkClick r:id="rId5"/>
              </a:rPr>
              <a:t>rbaheti@nsf.gov</a:t>
            </a:r>
            <a:endParaRPr lang="en-US" sz="2400" b="1"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hlinkClick r:id="rId6"/>
              </a:rPr>
              <a:t>akuh@nsf.gov</a:t>
            </a:r>
            <a:endParaRPr lang="en-US" sz="2400" b="1" dirty="0">
              <a:latin typeface="Times New Roman" panose="02020603050405020304" pitchFamily="18" charset="0"/>
              <a:cs typeface="Times New Roman" panose="02020603050405020304" pitchFamily="18" charset="0"/>
            </a:endParaRPr>
          </a:p>
          <a:p>
            <a:pPr algn="ctr"/>
            <a:endParaRPr lang="en-US" sz="2400" b="1" dirty="0">
              <a:latin typeface="Times New Roman" panose="02020603050405020304" pitchFamily="18" charset="0"/>
              <a:cs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p:txBody>
      </p:sp>
      <p:pic>
        <p:nvPicPr>
          <p:cNvPr id="5" name="Content Placeholder 6">
            <a:extLst>
              <a:ext uri="{FF2B5EF4-FFF2-40B4-BE49-F238E27FC236}">
                <a16:creationId xmlns:a16="http://schemas.microsoft.com/office/drawing/2014/main" id="{F1CB6E68-59AC-4879-81D4-2B41297135BD}"/>
              </a:ext>
            </a:extLst>
          </p:cNvPr>
          <p:cNvPicPr>
            <a:picLocks noChangeAspect="1"/>
          </p:cNvPicPr>
          <p:nvPr/>
        </p:nvPicPr>
        <p:blipFill>
          <a:blip r:embed="rId7"/>
          <a:stretch>
            <a:fillRect/>
          </a:stretch>
        </p:blipFill>
        <p:spPr>
          <a:xfrm>
            <a:off x="2498436" y="224650"/>
            <a:ext cx="5247593" cy="3935695"/>
          </a:xfrm>
          <a:prstGeom prst="rect">
            <a:avLst/>
          </a:prstGeom>
        </p:spPr>
      </p:pic>
    </p:spTree>
    <p:extLst>
      <p:ext uri="{BB962C8B-B14F-4D97-AF65-F5344CB8AC3E}">
        <p14:creationId xmlns:p14="http://schemas.microsoft.com/office/powerpoint/2010/main" val="1769564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8584"/>
          </a:xfrm>
        </p:spPr>
        <p:txBody>
          <a:bodyPr>
            <a:normAutofit fontScale="90000"/>
          </a:bodyPr>
          <a:lstStyle/>
          <a:p>
            <a:r>
              <a:rPr lang="en-US" dirty="0">
                <a:solidFill>
                  <a:srgbClr val="FFC000"/>
                </a:solidFill>
              </a:rPr>
              <a:t>1950: The Founding Act</a:t>
            </a:r>
          </a:p>
        </p:txBody>
      </p:sp>
      <p:sp>
        <p:nvSpPr>
          <p:cNvPr id="5" name="TextBox 4"/>
          <p:cNvSpPr txBox="1"/>
          <p:nvPr/>
        </p:nvSpPr>
        <p:spPr>
          <a:xfrm>
            <a:off x="2174952" y="1458949"/>
            <a:ext cx="784209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On 10 May 1950, President Truman signed Public Law 81-507.</a:t>
            </a:r>
          </a:p>
        </p:txBody>
      </p:sp>
      <p:sp>
        <p:nvSpPr>
          <p:cNvPr id="6" name="TextBox 5"/>
          <p:cNvSpPr txBox="1"/>
          <p:nvPr/>
        </p:nvSpPr>
        <p:spPr>
          <a:xfrm>
            <a:off x="1585334" y="1863933"/>
            <a:ext cx="9030629" cy="40934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[PUBLIC LAW 507-81ST CONGRESS]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[CHAPTER 171-2D SESSION]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[S. 247]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AN ACT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C000"/>
                </a:solidFill>
                <a:effectLst/>
                <a:uLnTx/>
                <a:uFillTx/>
                <a:latin typeface="Calibri" panose="020F0502020204030204"/>
                <a:ea typeface="+mn-ea"/>
                <a:cs typeface="+mn-cs"/>
              </a:rPr>
              <a:t>To promote the progress of science; to advance the national health, prosperity, and welfare; to secure the national defense; and for other purposes.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white"/>
                </a:solidFill>
                <a:effectLst/>
                <a:uLnTx/>
                <a:uFillTx/>
                <a:latin typeface="Calibri" panose="020F0502020204030204"/>
                <a:ea typeface="+mn-ea"/>
                <a:cs typeface="+mn-cs"/>
              </a:rPr>
              <a:t>Be it enacted by the Senate and House of Representatives of the United States of America in Congress assembled, </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That this Act may be cited as the "National Science Foundation Act of 1950".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ESTABLISHMENT OF NATIONAL SCIENCE FOUNDATION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SEC. 2. There is hereby established in the executive branch of the Government an independent agency to be known as the National Science Foundation (hereinafter referred to as the “Foundation”). The Foundation shall consist of a National Science Board (hereinafter referred to as the "Board") and a Director. </a:t>
            </a:r>
          </a:p>
        </p:txBody>
      </p:sp>
    </p:spTree>
    <p:extLst>
      <p:ext uri="{BB962C8B-B14F-4D97-AF65-F5344CB8AC3E}">
        <p14:creationId xmlns:p14="http://schemas.microsoft.com/office/powerpoint/2010/main" val="3831955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CDBDEE52-FCCE-4C23-BA71-DF184A2AE53F}"/>
              </a:ext>
            </a:extLst>
          </p:cNvPr>
          <p:cNvSpPr>
            <a:spLocks noGrp="1"/>
          </p:cNvSpPr>
          <p:nvPr>
            <p:ph type="title"/>
          </p:nvPr>
        </p:nvSpPr>
        <p:spPr/>
        <p:txBody>
          <a:bodyPr/>
          <a:lstStyle/>
          <a:p>
            <a:r>
              <a:rPr lang="en-US" b="1" dirty="0">
                <a:solidFill>
                  <a:srgbClr val="00B050"/>
                </a:solidFill>
              </a:rPr>
              <a:t>NSF Strategic Plan</a:t>
            </a:r>
          </a:p>
        </p:txBody>
      </p:sp>
      <p:sp>
        <p:nvSpPr>
          <p:cNvPr id="4" name="Content Placeholder 3">
            <a:extLst>
              <a:ext uri="{FF2B5EF4-FFF2-40B4-BE49-F238E27FC236}">
                <a16:creationId xmlns:a16="http://schemas.microsoft.com/office/drawing/2014/main" id="{0355D793-D316-4A6B-B105-37D9A5A82A1F}"/>
              </a:ext>
            </a:extLst>
          </p:cNvPr>
          <p:cNvSpPr>
            <a:spLocks noGrp="1"/>
          </p:cNvSpPr>
          <p:nvPr>
            <p:ph idx="1"/>
          </p:nvPr>
        </p:nvSpPr>
        <p:spPr/>
        <p:txBody>
          <a:bodyPr>
            <a:normAutofit/>
          </a:bodyPr>
          <a:lstStyle/>
          <a:p>
            <a:r>
              <a:rPr lang="en-US" sz="2400" dirty="0">
                <a:solidFill>
                  <a:srgbClr val="C00000"/>
                </a:solidFill>
              </a:rPr>
              <a:t>VISION</a:t>
            </a:r>
            <a:r>
              <a:rPr lang="en-US" sz="2400" dirty="0"/>
              <a:t> – A Nation that is the global leader in </a:t>
            </a:r>
            <a:br>
              <a:rPr lang="en-US" sz="2400" dirty="0"/>
            </a:br>
            <a:r>
              <a:rPr lang="en-US" sz="2400" dirty="0"/>
              <a:t>research and innovation</a:t>
            </a:r>
          </a:p>
          <a:p>
            <a:r>
              <a:rPr lang="en-US" sz="2400" dirty="0">
                <a:solidFill>
                  <a:srgbClr val="C00000"/>
                </a:solidFill>
              </a:rPr>
              <a:t>MISSION</a:t>
            </a:r>
            <a:r>
              <a:rPr lang="en-US" sz="2400" dirty="0"/>
              <a:t> – To promote the progress of science, to advance the national health, prosperity, and welfare; to secure the  national defense; and for other purposes</a:t>
            </a:r>
          </a:p>
          <a:p>
            <a:r>
              <a:rPr lang="en-US" sz="2400" dirty="0">
                <a:solidFill>
                  <a:srgbClr val="C00000"/>
                </a:solidFill>
              </a:rPr>
              <a:t>VALUES</a:t>
            </a:r>
            <a:r>
              <a:rPr lang="en-US" sz="2400" dirty="0"/>
              <a:t> – Excellence, Public Service, Learning, Inclusion, Collaboration, Integrity, Transparency</a:t>
            </a:r>
          </a:p>
          <a:p>
            <a:endParaRPr lang="en-US" sz="2400" dirty="0"/>
          </a:p>
          <a:p>
            <a:endParaRPr lang="en-US" sz="2400" dirty="0"/>
          </a:p>
          <a:p>
            <a:endParaRPr lang="en-US" sz="2400" dirty="0"/>
          </a:p>
        </p:txBody>
      </p:sp>
      <p:sp>
        <p:nvSpPr>
          <p:cNvPr id="6" name="Slide Number Placeholder 5"/>
          <p:cNvSpPr>
            <a:spLocks noGrp="1"/>
          </p:cNvSpPr>
          <p:nvPr>
            <p:ph type="sldNum" sz="quarter" idx="12"/>
          </p:nvPr>
        </p:nvSpPr>
        <p:spPr/>
        <p:txBody>
          <a:bodyPr/>
          <a:lstStyle/>
          <a:p>
            <a:fld id="{F342B136-BCBB-42B0-9788-407AA614FACE}" type="slidenum">
              <a:rPr lang="en-US" smtClean="0"/>
              <a:pPr/>
              <a:t>4</a:t>
            </a:fld>
            <a:endParaRPr lang="en-US" dirty="0"/>
          </a:p>
        </p:txBody>
      </p:sp>
      <p:sp>
        <p:nvSpPr>
          <p:cNvPr id="2" name="Rectangle 1">
            <a:extLst>
              <a:ext uri="{FF2B5EF4-FFF2-40B4-BE49-F238E27FC236}">
                <a16:creationId xmlns:a16="http://schemas.microsoft.com/office/drawing/2014/main" id="{5B0A65B8-E240-4927-86E7-25587E1D0D48}"/>
              </a:ext>
            </a:extLst>
          </p:cNvPr>
          <p:cNvSpPr/>
          <p:nvPr/>
        </p:nvSpPr>
        <p:spPr>
          <a:xfrm>
            <a:off x="1097280" y="6463970"/>
            <a:ext cx="5777607" cy="369332"/>
          </a:xfrm>
          <a:prstGeom prst="rect">
            <a:avLst/>
          </a:prstGeom>
        </p:spPr>
        <p:txBody>
          <a:bodyPr wrap="none">
            <a:spAutoFit/>
          </a:bodyPr>
          <a:lstStyle/>
          <a:p>
            <a:r>
              <a:rPr lang="en-US" dirty="0">
                <a:solidFill>
                  <a:schemeClr val="bg1"/>
                </a:solidFill>
              </a:rPr>
              <a:t>https://www.nsf.gov/about/performance/strategic_plan.jsp</a:t>
            </a:r>
          </a:p>
        </p:txBody>
      </p:sp>
      <p:sp>
        <p:nvSpPr>
          <p:cNvPr id="3" name="TextBox 2">
            <a:extLst>
              <a:ext uri="{FF2B5EF4-FFF2-40B4-BE49-F238E27FC236}">
                <a16:creationId xmlns:a16="http://schemas.microsoft.com/office/drawing/2014/main" id="{3BF88692-01CE-401D-AF90-C118CEF5F2E6}"/>
              </a:ext>
            </a:extLst>
          </p:cNvPr>
          <p:cNvSpPr txBox="1"/>
          <p:nvPr/>
        </p:nvSpPr>
        <p:spPr>
          <a:xfrm>
            <a:off x="2582592" y="5345874"/>
            <a:ext cx="6866560" cy="523220"/>
          </a:xfrm>
          <a:prstGeom prst="rect">
            <a:avLst/>
          </a:prstGeom>
          <a:noFill/>
        </p:spPr>
        <p:txBody>
          <a:bodyPr wrap="none" rtlCol="0">
            <a:spAutoFit/>
          </a:bodyPr>
          <a:lstStyle/>
          <a:p>
            <a:r>
              <a:rPr lang="en-US" sz="2800" i="1" dirty="0">
                <a:solidFill>
                  <a:schemeClr val="accent5">
                    <a:lumMod val="75000"/>
                  </a:schemeClr>
                </a:solidFill>
              </a:rPr>
              <a:t>NSF will celebrate its 70</a:t>
            </a:r>
            <a:r>
              <a:rPr lang="en-US" sz="2800" i="1" baseline="30000" dirty="0">
                <a:solidFill>
                  <a:schemeClr val="accent5">
                    <a:lumMod val="75000"/>
                  </a:schemeClr>
                </a:solidFill>
              </a:rPr>
              <a:t>th</a:t>
            </a:r>
            <a:r>
              <a:rPr lang="en-US" sz="2800" i="1" dirty="0">
                <a:solidFill>
                  <a:schemeClr val="accent5">
                    <a:lumMod val="75000"/>
                  </a:schemeClr>
                </a:solidFill>
              </a:rPr>
              <a:t> anniversary in 2020.</a:t>
            </a:r>
          </a:p>
        </p:txBody>
      </p:sp>
      <p:pic>
        <p:nvPicPr>
          <p:cNvPr id="7170" name="Picture 2" descr="NSF building with logo in top right corner">
            <a:extLst>
              <a:ext uri="{FF2B5EF4-FFF2-40B4-BE49-F238E27FC236}">
                <a16:creationId xmlns:a16="http://schemas.microsoft.com/office/drawing/2014/main" id="{F8825B9E-F879-4F1A-A77F-30926F5C57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3583" y="381740"/>
            <a:ext cx="333375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7809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1FC8F22-348B-4B3A-8CB0-E02C7D2A4836}"/>
              </a:ext>
            </a:extLst>
          </p:cNvPr>
          <p:cNvSpPr txBox="1">
            <a:spLocks/>
          </p:cNvSpPr>
          <p:nvPr/>
        </p:nvSpPr>
        <p:spPr>
          <a:xfrm>
            <a:off x="-47594" y="152400"/>
            <a:ext cx="12181562" cy="588448"/>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dirty="0">
                <a:solidFill>
                  <a:schemeClr val="accent1">
                    <a:lumMod val="75000"/>
                  </a:schemeClr>
                </a:solidFill>
                <a:latin typeface="+mn-lt"/>
              </a:rPr>
              <a:t>NSF provides significant support across scientific disciplines</a:t>
            </a:r>
          </a:p>
        </p:txBody>
      </p:sp>
      <p:sp>
        <p:nvSpPr>
          <p:cNvPr id="9" name="Slide Number Placeholder 8">
            <a:extLst>
              <a:ext uri="{FF2B5EF4-FFF2-40B4-BE49-F238E27FC236}">
                <a16:creationId xmlns:a16="http://schemas.microsoft.com/office/drawing/2014/main" id="{B7C48BBD-4717-4A48-80FE-A71215C340FD}"/>
              </a:ext>
            </a:extLst>
          </p:cNvPr>
          <p:cNvSpPr>
            <a:spLocks noGrp="1"/>
          </p:cNvSpPr>
          <p:nvPr>
            <p:ph type="sldNum" sz="quarter" idx="12"/>
          </p:nvPr>
        </p:nvSpPr>
        <p:spPr/>
        <p:txBody>
          <a:bodyPr/>
          <a:lstStyle/>
          <a:p>
            <a:pPr>
              <a:defRPr/>
            </a:pPr>
            <a:r>
              <a:rPr lang="en-US" dirty="0"/>
              <a:t>4</a:t>
            </a:r>
          </a:p>
        </p:txBody>
      </p:sp>
      <p:pic>
        <p:nvPicPr>
          <p:cNvPr id="11" name="Picture 10">
            <a:extLst>
              <a:ext uri="{FF2B5EF4-FFF2-40B4-BE49-F238E27FC236}">
                <a16:creationId xmlns:a16="http://schemas.microsoft.com/office/drawing/2014/main" id="{F142FB2B-A48B-432F-B611-0FEA42A8327B}"/>
              </a:ext>
            </a:extLst>
          </p:cNvPr>
          <p:cNvPicPr>
            <a:picLocks noChangeAspect="1"/>
          </p:cNvPicPr>
          <p:nvPr/>
        </p:nvPicPr>
        <p:blipFill>
          <a:blip r:embed="rId3"/>
          <a:stretch>
            <a:fillRect/>
          </a:stretch>
        </p:blipFill>
        <p:spPr>
          <a:xfrm>
            <a:off x="526666" y="746059"/>
            <a:ext cx="10685662" cy="6111941"/>
          </a:xfrm>
          <a:prstGeom prst="rect">
            <a:avLst/>
          </a:prstGeom>
        </p:spPr>
      </p:pic>
    </p:spTree>
    <p:extLst>
      <p:ext uri="{BB962C8B-B14F-4D97-AF65-F5344CB8AC3E}">
        <p14:creationId xmlns:p14="http://schemas.microsoft.com/office/powerpoint/2010/main" val="640790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670C8-01E2-4D60-9696-15BA5FCDEB56}"/>
              </a:ext>
            </a:extLst>
          </p:cNvPr>
          <p:cNvSpPr>
            <a:spLocks noGrp="1"/>
          </p:cNvSpPr>
          <p:nvPr>
            <p:ph type="title"/>
          </p:nvPr>
        </p:nvSpPr>
        <p:spPr>
          <a:xfrm>
            <a:off x="677334" y="359438"/>
            <a:ext cx="8596668" cy="732639"/>
          </a:xfrm>
        </p:spPr>
        <p:txBody>
          <a:bodyPr/>
          <a:lstStyle/>
          <a:p>
            <a:r>
              <a:rPr lang="en-US" b="1" dirty="0">
                <a:solidFill>
                  <a:srgbClr val="00B050"/>
                </a:solidFill>
              </a:rPr>
              <a:t>NSF Budget, FY2010-2019</a:t>
            </a:r>
          </a:p>
        </p:txBody>
      </p:sp>
      <p:sp>
        <p:nvSpPr>
          <p:cNvPr id="4" name="Slide Number Placeholder 3">
            <a:extLst>
              <a:ext uri="{FF2B5EF4-FFF2-40B4-BE49-F238E27FC236}">
                <a16:creationId xmlns:a16="http://schemas.microsoft.com/office/drawing/2014/main" id="{C0A3CA9A-80BD-4545-88BE-391A6B6C257E}"/>
              </a:ext>
            </a:extLst>
          </p:cNvPr>
          <p:cNvSpPr>
            <a:spLocks noGrp="1"/>
          </p:cNvSpPr>
          <p:nvPr>
            <p:ph type="sldNum" sz="quarter" idx="12"/>
          </p:nvPr>
        </p:nvSpPr>
        <p:spPr/>
        <p:txBody>
          <a:bodyPr/>
          <a:lstStyle/>
          <a:p>
            <a:fld id="{D57F1E4F-1CFF-5643-939E-02111984F565}" type="slidenum">
              <a:rPr lang="en-US" smtClean="0">
                <a:solidFill>
                  <a:srgbClr val="4A66AC"/>
                </a:solidFill>
              </a:rPr>
              <a:pPr/>
              <a:t>6</a:t>
            </a:fld>
            <a:endParaRPr lang="en-US" dirty="0">
              <a:solidFill>
                <a:srgbClr val="4A66AC"/>
              </a:solidFill>
            </a:endParaRPr>
          </a:p>
        </p:txBody>
      </p:sp>
      <p:graphicFrame>
        <p:nvGraphicFramePr>
          <p:cNvPr id="7" name="Content Placeholder 6">
            <a:extLst>
              <a:ext uri="{FF2B5EF4-FFF2-40B4-BE49-F238E27FC236}">
                <a16:creationId xmlns:a16="http://schemas.microsoft.com/office/drawing/2014/main" id="{21CF5DE1-47A6-4E23-B136-3B542BEFF9D8}"/>
              </a:ext>
            </a:extLst>
          </p:cNvPr>
          <p:cNvGraphicFramePr>
            <a:graphicFrameLocks noGrp="1"/>
          </p:cNvGraphicFramePr>
          <p:nvPr>
            <p:ph idx="1"/>
            <p:extLst/>
          </p:nvPr>
        </p:nvGraphicFramePr>
        <p:xfrm>
          <a:off x="1118129" y="1488281"/>
          <a:ext cx="8596312" cy="38814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267B59B-B2FD-4EAC-BB4E-D61B7811625C}"/>
              </a:ext>
            </a:extLst>
          </p:cNvPr>
          <p:cNvSpPr txBox="1"/>
          <p:nvPr/>
        </p:nvSpPr>
        <p:spPr>
          <a:xfrm rot="16200000">
            <a:off x="992590" y="3150400"/>
            <a:ext cx="878934" cy="369332"/>
          </a:xfrm>
          <a:prstGeom prst="rect">
            <a:avLst/>
          </a:prstGeom>
          <a:noFill/>
        </p:spPr>
        <p:txBody>
          <a:bodyPr wrap="square" rtlCol="0">
            <a:spAutoFit/>
          </a:bodyPr>
          <a:lstStyle/>
          <a:p>
            <a:r>
              <a:rPr lang="en-US" b="1" dirty="0"/>
              <a:t>Billion</a:t>
            </a:r>
          </a:p>
        </p:txBody>
      </p:sp>
      <p:graphicFrame>
        <p:nvGraphicFramePr>
          <p:cNvPr id="9" name="Chart 8">
            <a:extLst>
              <a:ext uri="{FF2B5EF4-FFF2-40B4-BE49-F238E27FC236}">
                <a16:creationId xmlns:a16="http://schemas.microsoft.com/office/drawing/2014/main" id="{21CF5DE1-47A6-4E23-B136-3B542BEFF9D8}"/>
              </a:ext>
            </a:extLst>
          </p:cNvPr>
          <p:cNvGraphicFramePr>
            <a:graphicFrameLocks/>
          </p:cNvGraphicFramePr>
          <p:nvPr>
            <p:extLst/>
          </p:nvPr>
        </p:nvGraphicFramePr>
        <p:xfrm>
          <a:off x="1487461" y="1342239"/>
          <a:ext cx="7546471" cy="4448961"/>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9CE29131-A0A0-4ABD-A6E4-14C905E6E7B2}"/>
              </a:ext>
            </a:extLst>
          </p:cNvPr>
          <p:cNvSpPr/>
          <p:nvPr/>
        </p:nvSpPr>
        <p:spPr>
          <a:xfrm>
            <a:off x="1837267" y="4470400"/>
            <a:ext cx="355600" cy="2455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0339AD9-3E44-4A60-B71A-5DA29B3D6F83}"/>
              </a:ext>
            </a:extLst>
          </p:cNvPr>
          <p:cNvSpPr txBox="1"/>
          <p:nvPr/>
        </p:nvSpPr>
        <p:spPr>
          <a:xfrm>
            <a:off x="2203301" y="5791200"/>
            <a:ext cx="6425967" cy="369332"/>
          </a:xfrm>
          <a:prstGeom prst="rect">
            <a:avLst/>
          </a:prstGeom>
          <a:noFill/>
        </p:spPr>
        <p:txBody>
          <a:bodyPr wrap="square" rtlCol="0">
            <a:spAutoFit/>
          </a:bodyPr>
          <a:lstStyle/>
          <a:p>
            <a:r>
              <a:rPr lang="en-US" u="sng" dirty="0">
                <a:hlinkClick r:id="rId4"/>
              </a:rPr>
              <a:t>https://www.nsf.gov/about/budget/fy2020/index.jsp</a:t>
            </a:r>
            <a:endParaRPr lang="en-US" dirty="0"/>
          </a:p>
        </p:txBody>
      </p:sp>
    </p:spTree>
    <p:extLst>
      <p:ext uri="{BB962C8B-B14F-4D97-AF65-F5344CB8AC3E}">
        <p14:creationId xmlns:p14="http://schemas.microsoft.com/office/powerpoint/2010/main" val="903310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Grp="1" noChangeArrowheads="1"/>
          </p:cNvSpPr>
          <p:nvPr>
            <p:ph type="title"/>
          </p:nvPr>
        </p:nvSpPr>
        <p:spPr/>
        <p:txBody>
          <a:bodyPr/>
          <a:lstStyle/>
          <a:p>
            <a:r>
              <a:rPr lang="en-US" b="1" dirty="0">
                <a:solidFill>
                  <a:srgbClr val="00B050"/>
                </a:solidFill>
              </a:rPr>
              <a:t>ENG and SBIR/STTR Budgets</a:t>
            </a:r>
          </a:p>
        </p:txBody>
      </p:sp>
      <p:sp>
        <p:nvSpPr>
          <p:cNvPr id="2" name="Slide Number Placeholder 1"/>
          <p:cNvSpPr>
            <a:spLocks noGrp="1"/>
          </p:cNvSpPr>
          <p:nvPr>
            <p:ph type="sldNum" sz="quarter" idx="12"/>
          </p:nvPr>
        </p:nvSpPr>
        <p:spPr/>
        <p:txBody>
          <a:bodyPr/>
          <a:lstStyle/>
          <a:p>
            <a:pPr lvl="0"/>
            <a:fld id="{2066355A-084C-D24E-9AD2-7E4FC41EA627}" type="slidenum">
              <a:rPr lang="en-US" noProof="0" smtClean="0"/>
              <a:pPr lvl="0"/>
              <a:t>7</a:t>
            </a:fld>
            <a:endParaRPr lang="en-US" noProof="0" dirty="0"/>
          </a:p>
        </p:txBody>
      </p:sp>
      <p:graphicFrame>
        <p:nvGraphicFramePr>
          <p:cNvPr id="6" name="Object 2"/>
          <p:cNvGraphicFramePr>
            <a:graphicFrameLocks noChangeAspect="1"/>
          </p:cNvGraphicFramePr>
          <p:nvPr>
            <p:extLst/>
          </p:nvPr>
        </p:nvGraphicFramePr>
        <p:xfrm>
          <a:off x="696409" y="1812084"/>
          <a:ext cx="10799182" cy="47234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9483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A2128-34D1-470F-A628-5A814B9F4BC6}"/>
              </a:ext>
            </a:extLst>
          </p:cNvPr>
          <p:cNvSpPr>
            <a:spLocks noGrp="1"/>
          </p:cNvSpPr>
          <p:nvPr>
            <p:ph type="title"/>
          </p:nvPr>
        </p:nvSpPr>
        <p:spPr>
          <a:xfrm>
            <a:off x="301031" y="236376"/>
            <a:ext cx="9349274" cy="1320800"/>
          </a:xfrm>
        </p:spPr>
        <p:txBody>
          <a:bodyPr>
            <a:normAutofit fontScale="90000"/>
          </a:bodyPr>
          <a:lstStyle/>
          <a:p>
            <a:pPr algn="ctr" defTabSz="914262">
              <a:defRPr/>
            </a:pPr>
            <a:r>
              <a:rPr lang="en-US" sz="4000" b="1" dirty="0">
                <a:solidFill>
                  <a:srgbClr val="00B050"/>
                </a:solidFill>
                <a:cs typeface="Arial" pitchFamily="34" charset="0"/>
              </a:rPr>
              <a:t>Electrical, Communications and Cyber Systems (ECCS) Division </a:t>
            </a:r>
            <a:br>
              <a:rPr lang="en-US" sz="4000" dirty="0">
                <a:cs typeface="Arial" pitchFamily="34" charset="0"/>
              </a:rPr>
            </a:br>
            <a:r>
              <a:rPr lang="en-US" sz="4000" dirty="0">
                <a:solidFill>
                  <a:srgbClr val="C00000"/>
                </a:solidFill>
                <a:cs typeface="Arial" pitchFamily="34" charset="0"/>
              </a:rPr>
              <a:t>Research Clusters</a:t>
            </a:r>
            <a:br>
              <a:rPr lang="en-US" sz="4000" dirty="0">
                <a:solidFill>
                  <a:prstClr val="white"/>
                </a:solidFill>
                <a:cs typeface="Arial" pitchFamily="34" charset="0"/>
              </a:rPr>
            </a:br>
            <a:r>
              <a:rPr lang="en-US" dirty="0">
                <a:solidFill>
                  <a:prstClr val="white"/>
                </a:solidFill>
                <a:cs typeface="Arial" pitchFamily="34" charset="0"/>
              </a:rPr>
              <a:t>Communications, </a:t>
            </a:r>
            <a:br>
              <a:rPr lang="en-US" dirty="0">
                <a:solidFill>
                  <a:prstClr val="white"/>
                </a:solidFill>
                <a:cs typeface="Arial" pitchFamily="34" charset="0"/>
              </a:rPr>
            </a:br>
            <a:r>
              <a:rPr lang="en-US" dirty="0">
                <a:solidFill>
                  <a:prstClr val="white"/>
                </a:solidFill>
                <a:cs typeface="Arial" pitchFamily="34" charset="0"/>
              </a:rPr>
              <a:t>and Cyber Systems</a:t>
            </a:r>
            <a:br>
              <a:rPr lang="en-US" dirty="0">
                <a:solidFill>
                  <a:prstClr val="white"/>
                </a:solidFill>
                <a:cs typeface="Arial" pitchFamily="34" charset="0"/>
              </a:rPr>
            </a:br>
            <a:r>
              <a:rPr lang="en-US" dirty="0">
                <a:solidFill>
                  <a:prstClr val="white"/>
                </a:solidFill>
                <a:cs typeface="Arial" pitchFamily="34" charset="0"/>
              </a:rPr>
              <a:t>(ECCS)</a:t>
            </a:r>
            <a:br>
              <a:rPr lang="en-US" dirty="0">
                <a:solidFill>
                  <a:prstClr val="white"/>
                </a:solidFill>
                <a:cs typeface="Arial" pitchFamily="34" charset="0"/>
              </a:rPr>
            </a:br>
            <a:endParaRPr lang="en-US" dirty="0"/>
          </a:p>
        </p:txBody>
      </p:sp>
      <p:sp>
        <p:nvSpPr>
          <p:cNvPr id="4" name="Slide Number Placeholder 3">
            <a:extLst>
              <a:ext uri="{FF2B5EF4-FFF2-40B4-BE49-F238E27FC236}">
                <a16:creationId xmlns:a16="http://schemas.microsoft.com/office/drawing/2014/main" id="{3F48D0C3-0A20-4A90-B93D-44EC4A6BB27B}"/>
              </a:ext>
            </a:extLst>
          </p:cNvPr>
          <p:cNvSpPr>
            <a:spLocks noGrp="1"/>
          </p:cNvSpPr>
          <p:nvPr>
            <p:ph type="sldNum" sz="quarter" idx="12"/>
          </p:nvPr>
        </p:nvSpPr>
        <p:spPr/>
        <p:txBody>
          <a:bodyPr/>
          <a:lstStyle/>
          <a:p>
            <a:fld id="{D57F1E4F-1CFF-5643-939E-02111984F565}" type="slidenum">
              <a:rPr lang="en-US" smtClean="0">
                <a:solidFill>
                  <a:srgbClr val="4A66AC"/>
                </a:solidFill>
              </a:rPr>
              <a:pPr/>
              <a:t>8</a:t>
            </a:fld>
            <a:endParaRPr lang="en-US" dirty="0">
              <a:solidFill>
                <a:srgbClr val="4A66AC"/>
              </a:solidFill>
            </a:endParaRPr>
          </a:p>
        </p:txBody>
      </p:sp>
      <p:sp>
        <p:nvSpPr>
          <p:cNvPr id="5" name="Rectangle 9">
            <a:extLst>
              <a:ext uri="{FF2B5EF4-FFF2-40B4-BE49-F238E27FC236}">
                <a16:creationId xmlns:a16="http://schemas.microsoft.com/office/drawing/2014/main" id="{9E3B7C8D-7968-4549-A861-651CFDFA8958}"/>
              </a:ext>
            </a:extLst>
          </p:cNvPr>
          <p:cNvSpPr>
            <a:spLocks noChangeArrowheads="1"/>
          </p:cNvSpPr>
          <p:nvPr/>
        </p:nvSpPr>
        <p:spPr bwMode="auto">
          <a:xfrm>
            <a:off x="3171175" y="2191657"/>
            <a:ext cx="4408714" cy="1237343"/>
          </a:xfrm>
          <a:prstGeom prst="rect">
            <a:avLst/>
          </a:prstGeom>
          <a:solidFill>
            <a:srgbClr val="0070C0"/>
          </a:solidFill>
          <a:ln w="38100">
            <a:solidFill>
              <a:schemeClr val="tx1"/>
            </a:solidFill>
            <a:miter lim="800000"/>
            <a:headEnd type="none" w="sm" len="sm"/>
            <a:tailEnd type="none" w="sm" len="sm"/>
          </a:ln>
          <a:effectLst/>
        </p:spPr>
        <p:txBody>
          <a:bodyPr wrap="square" lIns="91430" tIns="45715" rIns="91430" bIns="45715" anchor="ctr"/>
          <a:lstStyle/>
          <a:p>
            <a:pPr algn="ctr" defTabSz="914262">
              <a:defRPr/>
            </a:pPr>
            <a:r>
              <a:rPr lang="en-US" sz="1600" b="1" dirty="0">
                <a:solidFill>
                  <a:prstClr val="white"/>
                </a:solidFill>
                <a:cs typeface="Arial" pitchFamily="34" charset="0"/>
              </a:rPr>
              <a:t>Electrical, </a:t>
            </a:r>
          </a:p>
          <a:p>
            <a:pPr algn="ctr" defTabSz="914262">
              <a:defRPr/>
            </a:pPr>
            <a:r>
              <a:rPr lang="en-US" sz="1600" b="1" dirty="0">
                <a:solidFill>
                  <a:prstClr val="white"/>
                </a:solidFill>
                <a:cs typeface="Arial" pitchFamily="34" charset="0"/>
              </a:rPr>
              <a:t>Communications, </a:t>
            </a:r>
          </a:p>
          <a:p>
            <a:pPr algn="ctr" defTabSz="914262">
              <a:defRPr/>
            </a:pPr>
            <a:r>
              <a:rPr lang="en-US" sz="1600" b="1" dirty="0">
                <a:solidFill>
                  <a:prstClr val="white"/>
                </a:solidFill>
                <a:cs typeface="Arial" pitchFamily="34" charset="0"/>
              </a:rPr>
              <a:t>and Cyber Systems</a:t>
            </a:r>
          </a:p>
          <a:p>
            <a:pPr algn="ctr" defTabSz="914262">
              <a:defRPr/>
            </a:pPr>
            <a:r>
              <a:rPr lang="en-US" sz="1600" b="1" dirty="0">
                <a:solidFill>
                  <a:prstClr val="white"/>
                </a:solidFill>
                <a:cs typeface="Arial" pitchFamily="34" charset="0"/>
              </a:rPr>
              <a:t>(ECCS)</a:t>
            </a:r>
          </a:p>
          <a:p>
            <a:pPr algn="ctr" defTabSz="914262">
              <a:defRPr/>
            </a:pPr>
            <a:r>
              <a:rPr lang="en-US" sz="1600" dirty="0">
                <a:solidFill>
                  <a:prstClr val="white"/>
                </a:solidFill>
                <a:cs typeface="Arial" pitchFamily="34" charset="0"/>
              </a:rPr>
              <a:t>Division Director Filbert Bartoli</a:t>
            </a:r>
            <a:endParaRPr lang="en-US" sz="2900" dirty="0">
              <a:solidFill>
                <a:prstClr val="white"/>
              </a:solidFill>
              <a:cs typeface="Arial" pitchFamily="34" charset="0"/>
            </a:endParaRPr>
          </a:p>
        </p:txBody>
      </p:sp>
      <p:sp>
        <p:nvSpPr>
          <p:cNvPr id="6" name="Rectangle 9">
            <a:extLst>
              <a:ext uri="{FF2B5EF4-FFF2-40B4-BE49-F238E27FC236}">
                <a16:creationId xmlns:a16="http://schemas.microsoft.com/office/drawing/2014/main" id="{62A7DF53-C950-4D1B-92A4-796740C15D9F}"/>
              </a:ext>
            </a:extLst>
          </p:cNvPr>
          <p:cNvSpPr>
            <a:spLocks noChangeArrowheads="1"/>
          </p:cNvSpPr>
          <p:nvPr/>
        </p:nvSpPr>
        <p:spPr bwMode="auto">
          <a:xfrm>
            <a:off x="1610860" y="4202596"/>
            <a:ext cx="2069446" cy="2056160"/>
          </a:xfrm>
          <a:prstGeom prst="rect">
            <a:avLst/>
          </a:prstGeom>
          <a:solidFill>
            <a:schemeClr val="accent6">
              <a:lumMod val="40000"/>
              <a:lumOff val="60000"/>
            </a:schemeClr>
          </a:solidFill>
          <a:ln w="38100">
            <a:solidFill>
              <a:schemeClr val="tx1"/>
            </a:solidFill>
            <a:miter lim="800000"/>
            <a:headEnd type="none" w="sm" len="sm"/>
            <a:tailEnd type="none" w="sm" len="sm"/>
          </a:ln>
          <a:effectLst/>
        </p:spPr>
        <p:txBody>
          <a:bodyPr wrap="square" lIns="91430" tIns="45715" rIns="91430" bIns="45715" anchor="ctr"/>
          <a:lstStyle/>
          <a:p>
            <a:pPr algn="ctr" defTabSz="914262">
              <a:defRPr/>
            </a:pPr>
            <a:r>
              <a:rPr lang="en-US" b="1" dirty="0">
                <a:solidFill>
                  <a:srgbClr val="C00000"/>
                </a:solidFill>
              </a:rPr>
              <a:t>Communications, Circuits, and Sensing Systems (CCSS)</a:t>
            </a:r>
          </a:p>
        </p:txBody>
      </p:sp>
      <p:sp>
        <p:nvSpPr>
          <p:cNvPr id="7" name="Rectangle 9">
            <a:extLst>
              <a:ext uri="{FF2B5EF4-FFF2-40B4-BE49-F238E27FC236}">
                <a16:creationId xmlns:a16="http://schemas.microsoft.com/office/drawing/2014/main" id="{72EA5CAC-AA27-4598-8F85-BB55D59CCB6B}"/>
              </a:ext>
            </a:extLst>
          </p:cNvPr>
          <p:cNvSpPr>
            <a:spLocks noChangeArrowheads="1"/>
          </p:cNvSpPr>
          <p:nvPr/>
        </p:nvSpPr>
        <p:spPr bwMode="auto">
          <a:xfrm>
            <a:off x="6915819" y="4188059"/>
            <a:ext cx="1968139" cy="2056160"/>
          </a:xfrm>
          <a:prstGeom prst="rect">
            <a:avLst/>
          </a:prstGeom>
          <a:solidFill>
            <a:schemeClr val="accent6">
              <a:lumMod val="40000"/>
              <a:lumOff val="60000"/>
            </a:schemeClr>
          </a:solidFill>
          <a:ln w="38100">
            <a:solidFill>
              <a:schemeClr val="tx1"/>
            </a:solidFill>
            <a:miter lim="800000"/>
            <a:headEnd type="none" w="sm" len="sm"/>
            <a:tailEnd type="none" w="sm" len="sm"/>
          </a:ln>
          <a:effectLst/>
        </p:spPr>
        <p:txBody>
          <a:bodyPr wrap="square" lIns="91430" tIns="45715" rIns="91430" bIns="45715" anchor="ctr"/>
          <a:lstStyle/>
          <a:p>
            <a:pPr algn="ctr" defTabSz="914262">
              <a:defRPr/>
            </a:pPr>
            <a:r>
              <a:rPr lang="en-US" b="1" dirty="0">
                <a:solidFill>
                  <a:srgbClr val="C00000"/>
                </a:solidFill>
                <a:cs typeface="Arial" pitchFamily="34" charset="0"/>
              </a:rPr>
              <a:t>Energy, Power, Controls and Networks (EPCN)</a:t>
            </a:r>
          </a:p>
        </p:txBody>
      </p:sp>
      <p:sp>
        <p:nvSpPr>
          <p:cNvPr id="8" name="Rectangle 9">
            <a:extLst>
              <a:ext uri="{FF2B5EF4-FFF2-40B4-BE49-F238E27FC236}">
                <a16:creationId xmlns:a16="http://schemas.microsoft.com/office/drawing/2014/main" id="{D74311B0-7D07-4E34-BA63-B95A06A25C11}"/>
              </a:ext>
            </a:extLst>
          </p:cNvPr>
          <p:cNvSpPr>
            <a:spLocks noChangeArrowheads="1"/>
          </p:cNvSpPr>
          <p:nvPr/>
        </p:nvSpPr>
        <p:spPr bwMode="auto">
          <a:xfrm>
            <a:off x="4306078" y="4202596"/>
            <a:ext cx="1983969" cy="2056160"/>
          </a:xfrm>
          <a:prstGeom prst="rect">
            <a:avLst/>
          </a:prstGeom>
          <a:solidFill>
            <a:schemeClr val="accent6">
              <a:lumMod val="40000"/>
              <a:lumOff val="60000"/>
            </a:schemeClr>
          </a:solidFill>
          <a:ln w="38100">
            <a:solidFill>
              <a:schemeClr val="tx1"/>
            </a:solidFill>
            <a:miter lim="800000"/>
            <a:headEnd type="none" w="sm" len="sm"/>
            <a:tailEnd type="none" w="sm" len="sm"/>
          </a:ln>
          <a:effectLst/>
        </p:spPr>
        <p:txBody>
          <a:bodyPr wrap="square" lIns="91430" tIns="45715" rIns="91430" bIns="45715" anchor="ctr"/>
          <a:lstStyle/>
          <a:p>
            <a:pPr algn="ctr" defTabSz="914262">
              <a:defRPr/>
            </a:pPr>
            <a:r>
              <a:rPr lang="en-US" b="1" dirty="0">
                <a:solidFill>
                  <a:srgbClr val="C00000"/>
                </a:solidFill>
              </a:rPr>
              <a:t>Electronics, Photonics, and Magnetic Devices (EPMD)</a:t>
            </a:r>
          </a:p>
        </p:txBody>
      </p:sp>
      <p:cxnSp>
        <p:nvCxnSpPr>
          <p:cNvPr id="10" name="Straight Arrow Connector 9">
            <a:extLst>
              <a:ext uri="{FF2B5EF4-FFF2-40B4-BE49-F238E27FC236}">
                <a16:creationId xmlns:a16="http://schemas.microsoft.com/office/drawing/2014/main" id="{6FBFB963-4A88-404C-AFE8-B5E71FD56568}"/>
              </a:ext>
            </a:extLst>
          </p:cNvPr>
          <p:cNvCxnSpPr/>
          <p:nvPr/>
        </p:nvCxnSpPr>
        <p:spPr>
          <a:xfrm flipH="1">
            <a:off x="2917998" y="3593743"/>
            <a:ext cx="1777482" cy="513184"/>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AF798169-4E3A-4B36-B8FA-084576A7FECB}"/>
              </a:ext>
            </a:extLst>
          </p:cNvPr>
          <p:cNvCxnSpPr>
            <a:cxnSpLocks/>
          </p:cNvCxnSpPr>
          <p:nvPr/>
        </p:nvCxnSpPr>
        <p:spPr>
          <a:xfrm>
            <a:off x="5316767" y="3601011"/>
            <a:ext cx="0" cy="513184"/>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4A9001AC-4263-407D-8444-75104CF4E0DB}"/>
              </a:ext>
            </a:extLst>
          </p:cNvPr>
          <p:cNvCxnSpPr>
            <a:cxnSpLocks/>
          </p:cNvCxnSpPr>
          <p:nvPr/>
        </p:nvCxnSpPr>
        <p:spPr>
          <a:xfrm>
            <a:off x="6221940" y="3601011"/>
            <a:ext cx="1718653" cy="505916"/>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24947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F54C-942E-4F4D-9C7D-82C83E037246}"/>
              </a:ext>
            </a:extLst>
          </p:cNvPr>
          <p:cNvSpPr>
            <a:spLocks noGrp="1"/>
          </p:cNvSpPr>
          <p:nvPr>
            <p:ph type="title"/>
          </p:nvPr>
        </p:nvSpPr>
        <p:spPr>
          <a:xfrm>
            <a:off x="715353" y="493537"/>
            <a:ext cx="8596668" cy="496186"/>
          </a:xfrm>
        </p:spPr>
        <p:txBody>
          <a:bodyPr>
            <a:noAutofit/>
          </a:bodyPr>
          <a:lstStyle/>
          <a:p>
            <a:pPr algn="ctr"/>
            <a:r>
              <a:rPr lang="en-US" b="1" dirty="0">
                <a:solidFill>
                  <a:srgbClr val="00B050"/>
                </a:solidFill>
              </a:rPr>
              <a:t>EPCN Program Role and Priorities</a:t>
            </a:r>
          </a:p>
        </p:txBody>
      </p:sp>
      <p:sp>
        <p:nvSpPr>
          <p:cNvPr id="3" name="Content Placeholder 2">
            <a:extLst>
              <a:ext uri="{FF2B5EF4-FFF2-40B4-BE49-F238E27FC236}">
                <a16:creationId xmlns:a16="http://schemas.microsoft.com/office/drawing/2014/main" id="{06FF2533-DCB4-4360-B811-0C0518852FA7}"/>
              </a:ext>
            </a:extLst>
          </p:cNvPr>
          <p:cNvSpPr>
            <a:spLocks noGrp="1"/>
          </p:cNvSpPr>
          <p:nvPr>
            <p:ph idx="1"/>
          </p:nvPr>
        </p:nvSpPr>
        <p:spPr>
          <a:xfrm>
            <a:off x="96827" y="1572358"/>
            <a:ext cx="9833721" cy="1237820"/>
          </a:xfrm>
        </p:spPr>
        <p:txBody>
          <a:bodyPr>
            <a:normAutofit/>
          </a:bodyPr>
          <a:lstStyle/>
          <a:p>
            <a:pPr marL="0" indent="0">
              <a:buNone/>
            </a:pPr>
            <a:r>
              <a:rPr lang="en-US" sz="2400" b="1" dirty="0"/>
              <a:t>Foundational research in systems and control:</a:t>
            </a:r>
          </a:p>
          <a:p>
            <a:pPr marL="400050" lvl="1" indent="0">
              <a:buNone/>
            </a:pPr>
            <a:r>
              <a:rPr lang="en-US" sz="2000" b="1" dirty="0"/>
              <a:t>modeling, analysis, design, optimization, learning, adaptation, and control</a:t>
            </a:r>
          </a:p>
        </p:txBody>
      </p:sp>
      <p:sp>
        <p:nvSpPr>
          <p:cNvPr id="5" name="Title 1">
            <a:extLst>
              <a:ext uri="{FF2B5EF4-FFF2-40B4-BE49-F238E27FC236}">
                <a16:creationId xmlns:a16="http://schemas.microsoft.com/office/drawing/2014/main" id="{F7FAA760-5D5E-4B7B-BB18-9747B1C1028E}"/>
              </a:ext>
            </a:extLst>
          </p:cNvPr>
          <p:cNvSpPr txBox="1">
            <a:spLocks/>
          </p:cNvSpPr>
          <p:nvPr/>
        </p:nvSpPr>
        <p:spPr>
          <a:xfrm>
            <a:off x="0" y="0"/>
            <a:ext cx="9144000" cy="74163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
        <p:nvSpPr>
          <p:cNvPr id="6" name="TextBox 5">
            <a:extLst>
              <a:ext uri="{FF2B5EF4-FFF2-40B4-BE49-F238E27FC236}">
                <a16:creationId xmlns:a16="http://schemas.microsoft.com/office/drawing/2014/main" id="{E038AACC-DB5C-418D-8A73-12771946A9E5}"/>
              </a:ext>
            </a:extLst>
          </p:cNvPr>
          <p:cNvSpPr txBox="1"/>
          <p:nvPr/>
        </p:nvSpPr>
        <p:spPr>
          <a:xfrm>
            <a:off x="96827" y="2760134"/>
            <a:ext cx="6030491"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Massive data, real-time decisions</a:t>
            </a:r>
          </a:p>
          <a:p>
            <a:pPr marL="285750" indent="-285750">
              <a:buFont typeface="Arial" panose="020B0604020202020204" pitchFamily="34" charset="0"/>
              <a:buChar char="•"/>
            </a:pPr>
            <a:r>
              <a:rPr lang="en-US" sz="2400" dirty="0"/>
              <a:t>Networked and controlled at multi- and extreme scales</a:t>
            </a:r>
          </a:p>
          <a:p>
            <a:pPr marL="285750" indent="-285750">
              <a:buFont typeface="Arial" panose="020B0604020202020204" pitchFamily="34" charset="0"/>
              <a:buChar char="•"/>
            </a:pPr>
            <a:r>
              <a:rPr lang="en-US" sz="2400" dirty="0"/>
              <a:t>Dynamically reorganizing/reconfiguring </a:t>
            </a:r>
          </a:p>
          <a:p>
            <a:pPr marL="285750" indent="-285750">
              <a:buFont typeface="Arial" panose="020B0604020202020204" pitchFamily="34" charset="0"/>
              <a:buChar char="•"/>
            </a:pPr>
            <a:r>
              <a:rPr lang="en-US" sz="2400" dirty="0"/>
              <a:t>Dependable operation with high assurance</a:t>
            </a:r>
          </a:p>
          <a:p>
            <a:pPr marL="742950" lvl="1" indent="-285750">
              <a:buFont typeface="Arial" panose="020B0604020202020204" pitchFamily="34" charset="0"/>
              <a:buChar char="•"/>
            </a:pPr>
            <a:r>
              <a:rPr lang="en-US" sz="2400" b="1" i="1" dirty="0"/>
              <a:t>reliability, safety, cybersecurity, and usability</a:t>
            </a:r>
          </a:p>
        </p:txBody>
      </p:sp>
      <p:pic>
        <p:nvPicPr>
          <p:cNvPr id="9" name="Picture 8">
            <a:extLst>
              <a:ext uri="{FF2B5EF4-FFF2-40B4-BE49-F238E27FC236}">
                <a16:creationId xmlns:a16="http://schemas.microsoft.com/office/drawing/2014/main" id="{2F012815-D299-479A-A578-B8DCE69CCFAF}"/>
              </a:ext>
            </a:extLst>
          </p:cNvPr>
          <p:cNvPicPr>
            <a:picLocks noChangeAspect="1"/>
          </p:cNvPicPr>
          <p:nvPr/>
        </p:nvPicPr>
        <p:blipFill>
          <a:blip r:embed="rId2"/>
          <a:stretch>
            <a:fillRect/>
          </a:stretch>
        </p:blipFill>
        <p:spPr>
          <a:xfrm>
            <a:off x="6228969" y="2857560"/>
            <a:ext cx="1751299" cy="1744177"/>
          </a:xfrm>
          <a:prstGeom prst="rect">
            <a:avLst/>
          </a:prstGeom>
          <a:ln>
            <a:solidFill>
              <a:schemeClr val="tx1"/>
            </a:solidFill>
          </a:ln>
        </p:spPr>
      </p:pic>
      <p:pic>
        <p:nvPicPr>
          <p:cNvPr id="10" name="Picture 9">
            <a:extLst>
              <a:ext uri="{FF2B5EF4-FFF2-40B4-BE49-F238E27FC236}">
                <a16:creationId xmlns:a16="http://schemas.microsoft.com/office/drawing/2014/main" id="{72640CE7-1E49-46B6-A21C-BF44D4B0DD8A}"/>
              </a:ext>
            </a:extLst>
          </p:cNvPr>
          <p:cNvPicPr>
            <a:picLocks noChangeAspect="1"/>
          </p:cNvPicPr>
          <p:nvPr/>
        </p:nvPicPr>
        <p:blipFill rotWithShape="1">
          <a:blip r:embed="rId3"/>
          <a:srcRect l="8836"/>
          <a:stretch/>
        </p:blipFill>
        <p:spPr>
          <a:xfrm>
            <a:off x="7322480" y="4813380"/>
            <a:ext cx="1682134" cy="1656304"/>
          </a:xfrm>
          <a:prstGeom prst="rect">
            <a:avLst/>
          </a:prstGeom>
          <a:ln>
            <a:solidFill>
              <a:schemeClr val="tx1"/>
            </a:solidFill>
          </a:ln>
        </p:spPr>
      </p:pic>
      <p:pic>
        <p:nvPicPr>
          <p:cNvPr id="11" name="Picture 10">
            <a:extLst>
              <a:ext uri="{FF2B5EF4-FFF2-40B4-BE49-F238E27FC236}">
                <a16:creationId xmlns:a16="http://schemas.microsoft.com/office/drawing/2014/main" id="{5440A938-47FE-46E2-A098-2181F04CE312}"/>
              </a:ext>
            </a:extLst>
          </p:cNvPr>
          <p:cNvPicPr>
            <a:picLocks noChangeAspect="1"/>
          </p:cNvPicPr>
          <p:nvPr/>
        </p:nvPicPr>
        <p:blipFill rotWithShape="1">
          <a:blip r:embed="rId4"/>
          <a:srcRect l="17998" r="8863"/>
          <a:stretch/>
        </p:blipFill>
        <p:spPr>
          <a:xfrm>
            <a:off x="8396155" y="2857560"/>
            <a:ext cx="1790076" cy="1744177"/>
          </a:xfrm>
          <a:prstGeom prst="rect">
            <a:avLst/>
          </a:prstGeom>
          <a:ln>
            <a:solidFill>
              <a:schemeClr val="tx1"/>
            </a:solidFill>
          </a:ln>
        </p:spPr>
      </p:pic>
    </p:spTree>
    <p:extLst>
      <p:ext uri="{BB962C8B-B14F-4D97-AF65-F5344CB8AC3E}">
        <p14:creationId xmlns:p14="http://schemas.microsoft.com/office/powerpoint/2010/main" val="2166081164"/>
      </p:ext>
    </p:extLst>
  </p:cSld>
  <p:clrMapOvr>
    <a:masterClrMapping/>
  </p:clrMapOvr>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DCD0E83CFAF147BFE193201F5D4E85" ma:contentTypeVersion="0" ma:contentTypeDescription="Create a new document." ma:contentTypeScope="" ma:versionID="9ddee3b3964e5493929ce35559a6981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2FF16F-BADD-45F9-867A-532FD73297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FBE4CD0-4DF2-4148-B124-EEC381E9AD94}">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D8E74948-0FF3-44DB-9392-103CB202F9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2413</TotalTime>
  <Words>1368</Words>
  <Application>Microsoft Office PowerPoint</Application>
  <PresentationFormat>Widescreen</PresentationFormat>
  <Paragraphs>239</Paragraphs>
  <Slides>20</Slides>
  <Notes>9</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20</vt:i4>
      </vt:variant>
    </vt:vector>
  </HeadingPairs>
  <TitlesOfParts>
    <vt:vector size="35" baseType="lpstr">
      <vt:lpstr>ＭＳ 明朝</vt:lpstr>
      <vt:lpstr>Arial</vt:lpstr>
      <vt:lpstr>Arial Black</vt:lpstr>
      <vt:lpstr>Calibri</vt:lpstr>
      <vt:lpstr>Calibri Light</vt:lpstr>
      <vt:lpstr>Cambria</vt:lpstr>
      <vt:lpstr>Palatino</vt:lpstr>
      <vt:lpstr>Tahoma</vt:lpstr>
      <vt:lpstr>Times New Roman</vt:lpstr>
      <vt:lpstr>Trebuchet MS</vt:lpstr>
      <vt:lpstr>Wingdings</vt:lpstr>
      <vt:lpstr>Wingdings 3</vt:lpstr>
      <vt:lpstr>ヒラギノ明朝 ProN W3</vt:lpstr>
      <vt:lpstr>Facet</vt:lpstr>
      <vt:lpstr>Office Theme</vt:lpstr>
      <vt:lpstr>NSF Perspectives:  Challenges and Opportunities</vt:lpstr>
      <vt:lpstr>Outline</vt:lpstr>
      <vt:lpstr>1950: The Founding Act</vt:lpstr>
      <vt:lpstr>NSF Strategic Plan</vt:lpstr>
      <vt:lpstr>PowerPoint Presentation</vt:lpstr>
      <vt:lpstr>NSF Budget, FY2010-2019</vt:lpstr>
      <vt:lpstr>ENG and SBIR/STTR Budgets</vt:lpstr>
      <vt:lpstr>Electrical, Communications and Cyber Systems (ECCS) Division  Research Clusters Communications,  and Cyber Systems (ECCS) </vt:lpstr>
      <vt:lpstr>EPCN Program Role and Priorities</vt:lpstr>
      <vt:lpstr>EPCN Program Focus</vt:lpstr>
      <vt:lpstr>EPCN Program Focus</vt:lpstr>
      <vt:lpstr>Cyber-Physical Systems (CPS) </vt:lpstr>
      <vt:lpstr>PowerPoint Presentation</vt:lpstr>
      <vt:lpstr>Sustainable Urban Systems  Research Networks</vt:lpstr>
      <vt:lpstr>PowerPoint Presentation</vt:lpstr>
      <vt:lpstr>NSF “10 Big Ideas”</vt:lpstr>
      <vt:lpstr>PowerPoint Presentation</vt:lpstr>
      <vt:lpstr>Next Generation Power Systems Digital Grid</vt:lpstr>
      <vt:lpstr>Workshop Goals</vt:lpstr>
      <vt:lpstr>Thank You !!!</vt:lpstr>
    </vt:vector>
  </TitlesOfParts>
  <Company>National Science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NSF Directorate for Engineering</dc:title>
  <dc:creator>Gonzalez, Cecile J</dc:creator>
  <cp:lastModifiedBy>Pahwa, Anil</cp:lastModifiedBy>
  <cp:revision>439</cp:revision>
  <cp:lastPrinted>2018-05-15T18:05:47Z</cp:lastPrinted>
  <dcterms:created xsi:type="dcterms:W3CDTF">2015-10-28T18:23:26Z</dcterms:created>
  <dcterms:modified xsi:type="dcterms:W3CDTF">2019-10-29T21:19:52Z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0x010100B4DCD0E83CFAF147BFE193201F5D4E85</vt:lpwstr>
  </property>
</Properties>
</file>